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70" r:id="rId4"/>
    <p:sldId id="258" r:id="rId5"/>
    <p:sldId id="261" r:id="rId6"/>
    <p:sldId id="274" r:id="rId7"/>
    <p:sldId id="276" r:id="rId8"/>
    <p:sldId id="273" r:id="rId9"/>
    <p:sldId id="277" r:id="rId10"/>
    <p:sldId id="278" r:id="rId11"/>
    <p:sldId id="279" r:id="rId12"/>
    <p:sldId id="280" r:id="rId13"/>
    <p:sldId id="264" r:id="rId14"/>
    <p:sldId id="265" r:id="rId15"/>
    <p:sldId id="268" r:id="rId16"/>
    <p:sldId id="266" r:id="rId17"/>
    <p:sldId id="282" r:id="rId18"/>
    <p:sldId id="272" r:id="rId19"/>
    <p:sldId id="281" r:id="rId20"/>
    <p:sldId id="267" r:id="rId21"/>
  </p:sldIdLst>
  <p:sldSz cx="9144000" cy="5143500" type="screen16x9"/>
  <p:notesSz cx="6858000" cy="9144000"/>
  <p:embeddedFontLst>
    <p:embeddedFont>
      <p:font typeface="Amatic SC" panose="00000500000000000000" pitchFamily="2" charset="-79"/>
      <p:regular r:id="rId23"/>
      <p:bold r:id="rId24"/>
    </p:embeddedFont>
    <p:embeddedFont>
      <p:font typeface="Roboto" panose="02000000000000000000" pitchFamily="2" charset="0"/>
      <p:regular r:id="rId25"/>
      <p:bold r:id="rId26"/>
      <p:italic r:id="rId27"/>
      <p:boldItalic r:id="rId28"/>
    </p:embeddedFont>
    <p:embeddedFont>
      <p:font typeface="Roboto Slab" pitchFamily="2" charset="0"/>
      <p:regular r:id="rId29"/>
      <p:bold r:id="rId30"/>
    </p:embeddedFont>
    <p:embeddedFont>
      <p:font typeface="Source Code Pro" panose="020B0509030403020204" pitchFamily="49"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199ec458ee_0_2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199ec458ee_0_2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199ec458ee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199ec458ee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4094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199ec458ee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199ec458ee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199ec458ee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199ec458ee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3123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199ec458ee_0_28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199ec458ee_0_2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199ec458ee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199ec458ee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199ec458ee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199ec458ee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199ec458ee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199ec458ee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199ec458ee_0_2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199ec458ee_0_2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199ec458ee_0_2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199ec458ee_0_2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8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99ec458ee_0_2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99ec458ee_0_2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199ec458ee_0_2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199ec458ee_0_2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199ec458ee_0_2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199ec458ee_0_2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0"/>
              </a:spcBef>
              <a:spcAft>
                <a:spcPts val="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0"/>
              </a:spcBef>
              <a:spcAft>
                <a:spcPts val="0"/>
              </a:spcAft>
              <a:buClr>
                <a:schemeClr val="accent1"/>
              </a:buClr>
              <a:buSzPts val="1400"/>
              <a:buChar char="○"/>
              <a:defRPr>
                <a:solidFill>
                  <a:schemeClr val="accent1"/>
                </a:solidFill>
                <a:highlight>
                  <a:schemeClr val="lt1"/>
                </a:highlight>
              </a:defRPr>
            </a:lvl2pPr>
            <a:lvl3pPr marL="1371600" lvl="2" indent="-317500">
              <a:spcBef>
                <a:spcPts val="0"/>
              </a:spcBef>
              <a:spcAft>
                <a:spcPts val="0"/>
              </a:spcAft>
              <a:buClr>
                <a:schemeClr val="accent1"/>
              </a:buClr>
              <a:buSzPts val="1400"/>
              <a:buChar char="■"/>
              <a:defRPr>
                <a:solidFill>
                  <a:schemeClr val="accent1"/>
                </a:solidFill>
                <a:highlight>
                  <a:schemeClr val="lt1"/>
                </a:highlight>
              </a:defRPr>
            </a:lvl3pPr>
            <a:lvl4pPr marL="1828800" lvl="3" indent="-317500">
              <a:spcBef>
                <a:spcPts val="0"/>
              </a:spcBef>
              <a:spcAft>
                <a:spcPts val="0"/>
              </a:spcAft>
              <a:buClr>
                <a:schemeClr val="accent1"/>
              </a:buClr>
              <a:buSzPts val="1400"/>
              <a:buChar char="●"/>
              <a:defRPr>
                <a:solidFill>
                  <a:schemeClr val="accent1"/>
                </a:solidFill>
                <a:highlight>
                  <a:schemeClr val="lt1"/>
                </a:highlight>
              </a:defRPr>
            </a:lvl4pPr>
            <a:lvl5pPr marL="2286000" lvl="4" indent="-317500">
              <a:spcBef>
                <a:spcPts val="0"/>
              </a:spcBef>
              <a:spcAft>
                <a:spcPts val="0"/>
              </a:spcAft>
              <a:buClr>
                <a:schemeClr val="accent1"/>
              </a:buClr>
              <a:buSzPts val="1400"/>
              <a:buChar char="○"/>
              <a:defRPr>
                <a:solidFill>
                  <a:schemeClr val="accent1"/>
                </a:solidFill>
                <a:highlight>
                  <a:schemeClr val="lt1"/>
                </a:highlight>
              </a:defRPr>
            </a:lvl5pPr>
            <a:lvl6pPr marL="2743200" lvl="5" indent="-317500">
              <a:spcBef>
                <a:spcPts val="0"/>
              </a:spcBef>
              <a:spcAft>
                <a:spcPts val="0"/>
              </a:spcAft>
              <a:buClr>
                <a:schemeClr val="accent1"/>
              </a:buClr>
              <a:buSzPts val="1400"/>
              <a:buChar char="■"/>
              <a:defRPr>
                <a:solidFill>
                  <a:schemeClr val="accent1"/>
                </a:solidFill>
                <a:highlight>
                  <a:schemeClr val="lt1"/>
                </a:highlight>
              </a:defRPr>
            </a:lvl6pPr>
            <a:lvl7pPr marL="3200400" lvl="6" indent="-317500">
              <a:spcBef>
                <a:spcPts val="0"/>
              </a:spcBef>
              <a:spcAft>
                <a:spcPts val="0"/>
              </a:spcAft>
              <a:buClr>
                <a:schemeClr val="accent1"/>
              </a:buClr>
              <a:buSzPts val="1400"/>
              <a:buChar char="●"/>
              <a:defRPr>
                <a:solidFill>
                  <a:schemeClr val="accent1"/>
                </a:solidFill>
                <a:highlight>
                  <a:schemeClr val="lt1"/>
                </a:highlight>
              </a:defRPr>
            </a:lvl7pPr>
            <a:lvl8pPr marL="3657600" lvl="7" indent="-317500">
              <a:spcBef>
                <a:spcPts val="0"/>
              </a:spcBef>
              <a:spcAft>
                <a:spcPts val="0"/>
              </a:spcAft>
              <a:buClr>
                <a:schemeClr val="accent1"/>
              </a:buClr>
              <a:buSzPts val="1400"/>
              <a:buChar char="○"/>
              <a:defRPr>
                <a:solidFill>
                  <a:schemeClr val="accent1"/>
                </a:solidFill>
                <a:highlight>
                  <a:schemeClr val="lt1"/>
                </a:highlight>
              </a:defRPr>
            </a:lvl8pPr>
            <a:lvl9pPr marL="4114800" lvl="8" indent="-317500">
              <a:spcBef>
                <a:spcPts val="0"/>
              </a:spcBef>
              <a:spcAft>
                <a:spcPts val="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panose="00000500000000000000"/>
              <a:buNone/>
              <a:defRPr sz="2400" b="1">
                <a:solidFill>
                  <a:schemeClr val="accent1"/>
                </a:solidFill>
                <a:latin typeface="Amatic SC" panose="00000500000000000000"/>
                <a:ea typeface="Amatic SC" panose="00000500000000000000"/>
                <a:cs typeface="Amatic SC" panose="00000500000000000000"/>
                <a:sym typeface="Amatic SC" panose="00000500000000000000"/>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1pPr>
            <a:lvl2pPr lvl="1">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2pPr>
            <a:lvl3pPr lvl="2">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3pPr>
            <a:lvl4pPr lvl="3">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4pPr>
            <a:lvl5pPr lvl="4">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5pPr>
            <a:lvl6pPr lvl="5">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6pPr>
            <a:lvl7pPr lvl="6">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7pPr>
            <a:lvl8pPr lvl="7">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8pPr>
            <a:lvl9pPr lvl="8">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panose="020B0309030403020204"/>
              <a:buChar char="●"/>
              <a:defRPr sz="1800">
                <a:solidFill>
                  <a:schemeClr val="dk2"/>
                </a:solidFill>
                <a:latin typeface="Source Code Pro" panose="020B0309030403020204"/>
                <a:ea typeface="Source Code Pro" panose="020B0309030403020204"/>
                <a:cs typeface="Source Code Pro" panose="020B0309030403020204"/>
                <a:sym typeface="Source Code Pro" panose="020B0309030403020204"/>
              </a:defRPr>
            </a:lvl1pPr>
            <a:lvl2pPr marL="914400" lvl="1" indent="-317500">
              <a:lnSpc>
                <a:spcPct val="115000"/>
              </a:lnSpc>
              <a:spcBef>
                <a:spcPts val="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2pPr>
            <a:lvl3pPr marL="1371600" lvl="2" indent="-317500">
              <a:lnSpc>
                <a:spcPct val="115000"/>
              </a:lnSpc>
              <a:spcBef>
                <a:spcPts val="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3pPr>
            <a:lvl4pPr marL="1828800" lvl="3" indent="-317500">
              <a:lnSpc>
                <a:spcPct val="115000"/>
              </a:lnSpc>
              <a:spcBef>
                <a:spcPts val="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4pPr>
            <a:lvl5pPr marL="2286000" lvl="4" indent="-317500">
              <a:lnSpc>
                <a:spcPct val="115000"/>
              </a:lnSpc>
              <a:spcBef>
                <a:spcPts val="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5pPr>
            <a:lvl6pPr marL="2743200" lvl="5" indent="-317500">
              <a:lnSpc>
                <a:spcPct val="115000"/>
              </a:lnSpc>
              <a:spcBef>
                <a:spcPts val="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6pPr>
            <a:lvl7pPr marL="3200400" lvl="6" indent="-317500">
              <a:lnSpc>
                <a:spcPct val="115000"/>
              </a:lnSpc>
              <a:spcBef>
                <a:spcPts val="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7pPr>
            <a:lvl8pPr marL="3657600" lvl="7" indent="-317500">
              <a:lnSpc>
                <a:spcPct val="115000"/>
              </a:lnSpc>
              <a:spcBef>
                <a:spcPts val="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8pPr>
            <a:lvl9pPr marL="4114800" lvl="8" indent="-317500">
              <a:lnSpc>
                <a:spcPct val="115000"/>
              </a:lnSpc>
              <a:spcBef>
                <a:spcPts val="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Source Code Pro" panose="020B0309030403020204"/>
                <a:ea typeface="Source Code Pro" panose="020B0309030403020204"/>
                <a:cs typeface="Source Code Pro" panose="020B0309030403020204"/>
                <a:sym typeface="Source Code Pro" panose="020B0309030403020204"/>
              </a:defRPr>
            </a:lvl1pPr>
            <a:lvl2pPr lvl="1" algn="r">
              <a:buNone/>
              <a:defRPr sz="1000">
                <a:solidFill>
                  <a:schemeClr val="accent1"/>
                </a:solidFill>
                <a:latin typeface="Source Code Pro" panose="020B0309030403020204"/>
                <a:ea typeface="Source Code Pro" panose="020B0309030403020204"/>
                <a:cs typeface="Source Code Pro" panose="020B0309030403020204"/>
                <a:sym typeface="Source Code Pro" panose="020B0309030403020204"/>
              </a:defRPr>
            </a:lvl2pPr>
            <a:lvl3pPr lvl="2" algn="r">
              <a:buNone/>
              <a:defRPr sz="1000">
                <a:solidFill>
                  <a:schemeClr val="accent1"/>
                </a:solidFill>
                <a:latin typeface="Source Code Pro" panose="020B0309030403020204"/>
                <a:ea typeface="Source Code Pro" panose="020B0309030403020204"/>
                <a:cs typeface="Source Code Pro" panose="020B0309030403020204"/>
                <a:sym typeface="Source Code Pro" panose="020B0309030403020204"/>
              </a:defRPr>
            </a:lvl3pPr>
            <a:lvl4pPr lvl="3" algn="r">
              <a:buNone/>
              <a:defRPr sz="1000">
                <a:solidFill>
                  <a:schemeClr val="accent1"/>
                </a:solidFill>
                <a:latin typeface="Source Code Pro" panose="020B0309030403020204"/>
                <a:ea typeface="Source Code Pro" panose="020B0309030403020204"/>
                <a:cs typeface="Source Code Pro" panose="020B0309030403020204"/>
                <a:sym typeface="Source Code Pro" panose="020B0309030403020204"/>
              </a:defRPr>
            </a:lvl4pPr>
            <a:lvl5pPr lvl="4" algn="r">
              <a:buNone/>
              <a:defRPr sz="1000">
                <a:solidFill>
                  <a:schemeClr val="accent1"/>
                </a:solidFill>
                <a:latin typeface="Source Code Pro" panose="020B0309030403020204"/>
                <a:ea typeface="Source Code Pro" panose="020B0309030403020204"/>
                <a:cs typeface="Source Code Pro" panose="020B0309030403020204"/>
                <a:sym typeface="Source Code Pro" panose="020B0309030403020204"/>
              </a:defRPr>
            </a:lvl5pPr>
            <a:lvl6pPr lvl="5" algn="r">
              <a:buNone/>
              <a:defRPr sz="1000">
                <a:solidFill>
                  <a:schemeClr val="accent1"/>
                </a:solidFill>
                <a:latin typeface="Source Code Pro" panose="020B0309030403020204"/>
                <a:ea typeface="Source Code Pro" panose="020B0309030403020204"/>
                <a:cs typeface="Source Code Pro" panose="020B0309030403020204"/>
                <a:sym typeface="Source Code Pro" panose="020B0309030403020204"/>
              </a:defRPr>
            </a:lvl6pPr>
            <a:lvl7pPr lvl="6" algn="r">
              <a:buNone/>
              <a:defRPr sz="1000">
                <a:solidFill>
                  <a:schemeClr val="accent1"/>
                </a:solidFill>
                <a:latin typeface="Source Code Pro" panose="020B0309030403020204"/>
                <a:ea typeface="Source Code Pro" panose="020B0309030403020204"/>
                <a:cs typeface="Source Code Pro" panose="020B0309030403020204"/>
                <a:sym typeface="Source Code Pro" panose="020B0309030403020204"/>
              </a:defRPr>
            </a:lvl7pPr>
            <a:lvl8pPr lvl="7" algn="r">
              <a:buNone/>
              <a:defRPr sz="1000">
                <a:solidFill>
                  <a:schemeClr val="accent1"/>
                </a:solidFill>
                <a:latin typeface="Source Code Pro" panose="020B0309030403020204"/>
                <a:ea typeface="Source Code Pro" panose="020B0309030403020204"/>
                <a:cs typeface="Source Code Pro" panose="020B0309030403020204"/>
                <a:sym typeface="Source Code Pro" panose="020B0309030403020204"/>
              </a:defRPr>
            </a:lvl8pPr>
            <a:lvl9pPr lvl="8" algn="r">
              <a:buNone/>
              <a:defRPr sz="1000">
                <a:solidFill>
                  <a:schemeClr val="accent1"/>
                </a:solidFill>
                <a:latin typeface="Source Code Pro" panose="020B0309030403020204"/>
                <a:ea typeface="Source Code Pro" panose="020B0309030403020204"/>
                <a:cs typeface="Source Code Pro" panose="020B0309030403020204"/>
                <a:sym typeface="Source Code Pro" panose="020B0309030403020204"/>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9.jpeg"/><Relationship Id="rId11" Type="http://schemas.openxmlformats.org/officeDocument/2006/relationships/image" Target="../media/image24.jpg"/><Relationship Id="rId5" Type="http://schemas.openxmlformats.org/officeDocument/2006/relationships/image" Target="../media/image18.jpeg"/><Relationship Id="rId10" Type="http://schemas.openxmlformats.org/officeDocument/2006/relationships/image" Target="../media/image23.jpg"/><Relationship Id="rId4" Type="http://schemas.openxmlformats.org/officeDocument/2006/relationships/image" Target="../media/image17.jpeg"/><Relationship Id="rId9" Type="http://schemas.openxmlformats.org/officeDocument/2006/relationships/image" Target="../media/image22.jp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6.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0.jpg"/><Relationship Id="rId5" Type="http://schemas.openxmlformats.org/officeDocument/2006/relationships/image" Target="../media/image25.png"/><Relationship Id="rId10" Type="http://schemas.openxmlformats.org/officeDocument/2006/relationships/image" Target="../media/image29.jpg"/><Relationship Id="rId4" Type="http://schemas.openxmlformats.org/officeDocument/2006/relationships/image" Target="../media/image17.jpeg"/><Relationship Id="rId9" Type="http://schemas.openxmlformats.org/officeDocument/2006/relationships/image" Target="../media/image22.jpg"/></Relationships>
</file>

<file path=ppt/slides/_rels/slide19.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16.png"/><Relationship Id="rId7"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2.jpg"/><Relationship Id="rId11" Type="http://schemas.openxmlformats.org/officeDocument/2006/relationships/image" Target="../media/image37.jpg"/><Relationship Id="rId5" Type="http://schemas.openxmlformats.org/officeDocument/2006/relationships/image" Target="../media/image31.png"/><Relationship Id="rId10" Type="http://schemas.openxmlformats.org/officeDocument/2006/relationships/image" Target="../media/image36.jpg"/><Relationship Id="rId4" Type="http://schemas.openxmlformats.org/officeDocument/2006/relationships/image" Target="../media/image17.jpe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1680302" y="843725"/>
            <a:ext cx="5783400" cy="14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sz="5100"/>
              <a:t>Style  Transformation</a:t>
            </a:r>
            <a:endParaRPr sz="5100"/>
          </a:p>
        </p:txBody>
      </p:sp>
      <p:sp>
        <p:nvSpPr>
          <p:cNvPr id="57" name="Google Shape;57;p13"/>
          <p:cNvSpPr txBox="1">
            <a:spLocks noGrp="1"/>
          </p:cNvSpPr>
          <p:nvPr>
            <p:ph type="subTitle" idx="1"/>
          </p:nvPr>
        </p:nvSpPr>
        <p:spPr>
          <a:xfrm>
            <a:off x="1680300" y="3498525"/>
            <a:ext cx="5783400" cy="1360200"/>
          </a:xfrm>
          <a:prstGeom prst="rect">
            <a:avLst/>
          </a:prstGeom>
        </p:spPr>
        <p:txBody>
          <a:bodyPr spcFirstLastPara="1" wrap="square" lIns="91425" tIns="91425" rIns="91425" bIns="91425" anchor="ctr" anchorCtr="0">
            <a:normAutofit fontScale="77500" lnSpcReduction="20000"/>
          </a:bodyPr>
          <a:lstStyle/>
          <a:p>
            <a:pPr marL="0" lvl="0" indent="0" algn="ctr" rtl="0">
              <a:spcBef>
                <a:spcPts val="0"/>
              </a:spcBef>
              <a:spcAft>
                <a:spcPts val="0"/>
              </a:spcAft>
              <a:buNone/>
            </a:pPr>
            <a:r>
              <a:rPr lang="en-GB" dirty="0"/>
              <a:t>Group #22 </a:t>
            </a:r>
          </a:p>
          <a:p>
            <a:pPr marL="0" lvl="0" indent="0" algn="ctr" rtl="0">
              <a:spcBef>
                <a:spcPts val="0"/>
              </a:spcBef>
              <a:spcAft>
                <a:spcPts val="0"/>
              </a:spcAft>
              <a:buNone/>
            </a:pPr>
            <a:r>
              <a:rPr lang="en-GB" dirty="0"/>
              <a:t>Vudatha Venkata Narendra</a:t>
            </a:r>
          </a:p>
          <a:p>
            <a:pPr marL="0" lvl="0" indent="0" algn="ctr" rtl="0">
              <a:spcBef>
                <a:spcPts val="0"/>
              </a:spcBef>
              <a:spcAft>
                <a:spcPts val="0"/>
              </a:spcAft>
              <a:buNone/>
            </a:pPr>
            <a:r>
              <a:rPr lang="en-GB" dirty="0" err="1"/>
              <a:t>Kaja</a:t>
            </a:r>
            <a:r>
              <a:rPr lang="en-GB" dirty="0"/>
              <a:t> Gnana Prakash</a:t>
            </a:r>
          </a:p>
          <a:p>
            <a:pPr marL="0" lvl="0" indent="0" algn="ctr" rtl="0">
              <a:spcBef>
                <a:spcPts val="0"/>
              </a:spcBef>
              <a:spcAft>
                <a:spcPts val="0"/>
              </a:spcAft>
              <a:buNone/>
            </a:pPr>
            <a:r>
              <a:rPr lang="en-GB" dirty="0"/>
              <a:t>Karthik Maddala</a:t>
            </a:r>
          </a:p>
          <a:p>
            <a:pPr marL="0" lvl="0" indent="0" algn="ctr" rtl="0">
              <a:spcBef>
                <a:spcPts val="0"/>
              </a:spcBef>
              <a:spcAft>
                <a:spcPts val="0"/>
              </a:spcAft>
              <a:buNone/>
            </a:pPr>
            <a:r>
              <a:rPr lang="en-GB" dirty="0" err="1"/>
              <a:t>Tejas</a:t>
            </a:r>
            <a:r>
              <a:rPr lang="en-GB" dirty="0"/>
              <a:t> Chandra </a:t>
            </a:r>
            <a:r>
              <a:rPr lang="en-GB" dirty="0" err="1"/>
              <a:t>Karreddula</a:t>
            </a:r>
            <a:endParaRPr lang="en-GB" dirty="0"/>
          </a:p>
          <a:p>
            <a:pPr marL="0" lvl="0" indent="0" algn="ctr" rtl="0">
              <a:spcBef>
                <a:spcPts val="0"/>
              </a:spcBef>
              <a:spcAft>
                <a:spcPts val="0"/>
              </a:spcAft>
              <a:buNone/>
            </a:pPr>
            <a:r>
              <a:rPr lang="en-GB" dirty="0"/>
              <a:t>Ashish Kumar Pal</a:t>
            </a:r>
          </a:p>
        </p:txBody>
      </p:sp>
      <p:sp>
        <p:nvSpPr>
          <p:cNvPr id="58" name="Google Shape;58;p13"/>
          <p:cNvSpPr txBox="1"/>
          <p:nvPr/>
        </p:nvSpPr>
        <p:spPr>
          <a:xfrm>
            <a:off x="1048950" y="2773575"/>
            <a:ext cx="7028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dirty="0">
                <a:solidFill>
                  <a:schemeClr val="accent5"/>
                </a:solidFill>
                <a:latin typeface="Roboto Slab"/>
                <a:ea typeface="Roboto Slab"/>
                <a:cs typeface="Roboto Slab"/>
                <a:sym typeface="Roboto Slab"/>
              </a:rPr>
              <a:t>Course Code : DA526                                  Instructor : </a:t>
            </a:r>
            <a:r>
              <a:rPr lang="en-GB" sz="1500" dirty="0" err="1">
                <a:solidFill>
                  <a:schemeClr val="accent5"/>
                </a:solidFill>
                <a:latin typeface="Roboto Slab"/>
                <a:ea typeface="Roboto Slab"/>
                <a:cs typeface="Roboto Slab"/>
                <a:sym typeface="Roboto Slab"/>
              </a:rPr>
              <a:t>Debanga</a:t>
            </a:r>
            <a:r>
              <a:rPr lang="en-GB" sz="1500" dirty="0">
                <a:solidFill>
                  <a:schemeClr val="accent5"/>
                </a:solidFill>
                <a:latin typeface="Roboto Slab"/>
                <a:ea typeface="Roboto Slab"/>
                <a:cs typeface="Roboto Slab"/>
                <a:sym typeface="Roboto Slab"/>
              </a:rPr>
              <a:t> Raj </a:t>
            </a:r>
            <a:r>
              <a:rPr lang="en-GB" sz="1500" dirty="0" err="1">
                <a:solidFill>
                  <a:schemeClr val="accent5"/>
                </a:solidFill>
                <a:latin typeface="Roboto Slab"/>
                <a:ea typeface="Roboto Slab"/>
                <a:cs typeface="Roboto Slab"/>
                <a:sym typeface="Roboto Slab"/>
              </a:rPr>
              <a:t>Neog</a:t>
            </a:r>
            <a:endParaRPr sz="1500" dirty="0">
              <a:solidFill>
                <a:schemeClr val="accent5"/>
              </a:solidFill>
              <a:latin typeface="Roboto Slab"/>
              <a:ea typeface="Roboto Slab"/>
              <a:cs typeface="Roboto Slab"/>
              <a:sym typeface="Roboto Slab"/>
            </a:endParaRPr>
          </a:p>
          <a:p>
            <a:pPr marL="0" lvl="0" indent="0" algn="l" rtl="0">
              <a:spcBef>
                <a:spcPts val="0"/>
              </a:spcBef>
              <a:spcAft>
                <a:spcPts val="0"/>
              </a:spcAft>
              <a:buNone/>
            </a:pPr>
            <a:endParaRPr sz="1500" dirty="0">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CAF17-92B2-7AED-A1B7-C5FCCB9A0E9B}"/>
              </a:ext>
            </a:extLst>
          </p:cNvPr>
          <p:cNvSpPr>
            <a:spLocks noGrp="1"/>
          </p:cNvSpPr>
          <p:nvPr>
            <p:ph type="title"/>
          </p:nvPr>
        </p:nvSpPr>
        <p:spPr>
          <a:xfrm>
            <a:off x="311700" y="285707"/>
            <a:ext cx="8520600" cy="801000"/>
          </a:xfrm>
        </p:spPr>
        <p:txBody>
          <a:bodyPr>
            <a:normAutofit fontScale="90000"/>
          </a:bodyPr>
          <a:lstStyle/>
          <a:p>
            <a:r>
              <a:rPr lang="en-IN" dirty="0"/>
              <a:t> 3. GRAM MATRIX</a:t>
            </a:r>
          </a:p>
        </p:txBody>
      </p:sp>
      <p:sp>
        <p:nvSpPr>
          <p:cNvPr id="3" name="Text Placeholder 2">
            <a:extLst>
              <a:ext uri="{FF2B5EF4-FFF2-40B4-BE49-F238E27FC236}">
                <a16:creationId xmlns:a16="http://schemas.microsoft.com/office/drawing/2014/main" id="{3FF2272F-098F-4923-AEE6-83CB7EBFA579}"/>
              </a:ext>
            </a:extLst>
          </p:cNvPr>
          <p:cNvSpPr>
            <a:spLocks noGrp="1"/>
          </p:cNvSpPr>
          <p:nvPr>
            <p:ph type="body" idx="1"/>
          </p:nvPr>
        </p:nvSpPr>
        <p:spPr/>
        <p:txBody>
          <a:bodyPr>
            <a:normAutofit fontScale="85000" lnSpcReduction="10000"/>
          </a:bodyPr>
          <a:lstStyle/>
          <a:p>
            <a:pPr marL="114300" indent="0" algn="just">
              <a:buNone/>
            </a:pPr>
            <a:r>
              <a:rPr lang="en-US" dirty="0"/>
              <a:t>There are many other similarity metrics that can be used to compare feature representations of images, such as: </a:t>
            </a:r>
          </a:p>
          <a:p>
            <a:pPr marL="114300" indent="0" algn="just">
              <a:buNone/>
            </a:pPr>
            <a:endParaRPr lang="en-US" dirty="0"/>
          </a:p>
          <a:p>
            <a:pPr algn="just">
              <a:buFont typeface="+mj-lt"/>
              <a:buAutoNum type="arabicPeriod"/>
            </a:pPr>
            <a:r>
              <a:rPr lang="en-US" dirty="0"/>
              <a:t>Mean Squared Error (MSE) </a:t>
            </a:r>
          </a:p>
          <a:p>
            <a:pPr algn="just">
              <a:buFont typeface="+mj-lt"/>
              <a:buAutoNum type="arabicPeriod"/>
            </a:pPr>
            <a:r>
              <a:rPr lang="en-US" dirty="0"/>
              <a:t>Mean Absolute Error (MAE)</a:t>
            </a:r>
          </a:p>
          <a:p>
            <a:pPr algn="just">
              <a:buFont typeface="+mj-lt"/>
              <a:buAutoNum type="arabicPeriod"/>
            </a:pPr>
            <a:r>
              <a:rPr lang="en-US" dirty="0"/>
              <a:t>Cosine Similarity</a:t>
            </a:r>
          </a:p>
          <a:p>
            <a:pPr algn="just">
              <a:buFont typeface="+mj-lt"/>
              <a:buAutoNum type="arabicPeriod"/>
            </a:pPr>
            <a:r>
              <a:rPr lang="en-US" dirty="0"/>
              <a:t>Correlation Coefficient</a:t>
            </a:r>
          </a:p>
          <a:p>
            <a:pPr algn="just">
              <a:buFont typeface="+mj-lt"/>
              <a:buAutoNum type="arabicPeriod"/>
            </a:pPr>
            <a:r>
              <a:rPr lang="en-US" dirty="0"/>
              <a:t>Euclidean Distance</a:t>
            </a:r>
          </a:p>
          <a:p>
            <a:pPr algn="just">
              <a:buFont typeface="+mj-lt"/>
              <a:buAutoNum type="arabicPeriod"/>
            </a:pPr>
            <a:r>
              <a:rPr lang="en-US" dirty="0"/>
              <a:t>Histogram Intersection</a:t>
            </a:r>
          </a:p>
          <a:p>
            <a:pPr marL="114300" indent="0" algn="just">
              <a:buNone/>
            </a:pPr>
            <a:endParaRPr lang="en-US" dirty="0"/>
          </a:p>
          <a:p>
            <a:pPr marL="114300" indent="0" algn="just">
              <a:buNone/>
            </a:pPr>
            <a:r>
              <a:rPr lang="en-US" dirty="0"/>
              <a:t>In the case of style transfer, the Gram matrix has been found to be effective for capturing the style information of an image.</a:t>
            </a:r>
            <a:endParaRPr lang="en-IN" dirty="0"/>
          </a:p>
        </p:txBody>
      </p:sp>
    </p:spTree>
    <p:extLst>
      <p:ext uri="{BB962C8B-B14F-4D97-AF65-F5344CB8AC3E}">
        <p14:creationId xmlns:p14="http://schemas.microsoft.com/office/powerpoint/2010/main" val="76700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CAF17-92B2-7AED-A1B7-C5FCCB9A0E9B}"/>
              </a:ext>
            </a:extLst>
          </p:cNvPr>
          <p:cNvSpPr>
            <a:spLocks noGrp="1"/>
          </p:cNvSpPr>
          <p:nvPr>
            <p:ph type="title"/>
          </p:nvPr>
        </p:nvSpPr>
        <p:spPr>
          <a:xfrm>
            <a:off x="311700" y="285707"/>
            <a:ext cx="8520600" cy="801000"/>
          </a:xfrm>
        </p:spPr>
        <p:txBody>
          <a:bodyPr>
            <a:normAutofit fontScale="90000"/>
          </a:bodyPr>
          <a:lstStyle/>
          <a:p>
            <a:r>
              <a:rPr lang="en-IN" dirty="0"/>
              <a:t>            DEFINING LOSSES AND WEIGHTS</a:t>
            </a:r>
          </a:p>
        </p:txBody>
      </p:sp>
      <p:sp>
        <p:nvSpPr>
          <p:cNvPr id="3" name="Text Placeholder 2">
            <a:extLst>
              <a:ext uri="{FF2B5EF4-FFF2-40B4-BE49-F238E27FC236}">
                <a16:creationId xmlns:a16="http://schemas.microsoft.com/office/drawing/2014/main" id="{3FF2272F-098F-4923-AEE6-83CB7EBFA579}"/>
              </a:ext>
            </a:extLst>
          </p:cNvPr>
          <p:cNvSpPr>
            <a:spLocks noGrp="1"/>
          </p:cNvSpPr>
          <p:nvPr>
            <p:ph type="body" idx="1"/>
          </p:nvPr>
        </p:nvSpPr>
        <p:spPr/>
        <p:txBody>
          <a:bodyPr>
            <a:normAutofit/>
          </a:bodyPr>
          <a:lstStyle/>
          <a:p>
            <a:pPr algn="just">
              <a:buFont typeface="Wingdings" panose="05000000000000000000" pitchFamily="2" charset="2"/>
              <a:buChar char="q"/>
            </a:pPr>
            <a:r>
              <a:rPr lang="en-US" dirty="0"/>
              <a:t>In any VGG model we need to check the loss.</a:t>
            </a:r>
          </a:p>
          <a:p>
            <a:pPr algn="just">
              <a:buFont typeface="Wingdings" panose="05000000000000000000" pitchFamily="2" charset="2"/>
              <a:buChar char="q"/>
            </a:pPr>
            <a:r>
              <a:rPr lang="en-US" dirty="0"/>
              <a:t>In our project we are taking features from style image.</a:t>
            </a:r>
          </a:p>
          <a:p>
            <a:pPr algn="just">
              <a:buFont typeface="Wingdings" panose="05000000000000000000" pitchFamily="2" charset="2"/>
              <a:buChar char="q"/>
            </a:pPr>
            <a:r>
              <a:rPr lang="en-US" dirty="0"/>
              <a:t>We are taking output features from 5 layers, so we assign weights to the feature obtained in each layer. </a:t>
            </a:r>
          </a:p>
          <a:p>
            <a:pPr marL="114300" indent="0" algn="just">
              <a:buNone/>
            </a:pPr>
            <a:r>
              <a:rPr lang="it-IT" dirty="0"/>
              <a:t>'conv1_1': 1,</a:t>
            </a:r>
          </a:p>
          <a:p>
            <a:pPr marL="114300" indent="0" algn="just">
              <a:buNone/>
            </a:pPr>
            <a:r>
              <a:rPr lang="it-IT" dirty="0"/>
              <a:t>'conv2_1': 0.75,</a:t>
            </a:r>
          </a:p>
          <a:p>
            <a:pPr marL="114300" indent="0" algn="just">
              <a:buNone/>
            </a:pPr>
            <a:r>
              <a:rPr lang="it-IT" dirty="0"/>
              <a:t>'conv3_1': 0.2,</a:t>
            </a:r>
          </a:p>
          <a:p>
            <a:pPr marL="114300" indent="0" algn="just">
              <a:buNone/>
            </a:pPr>
            <a:r>
              <a:rPr lang="it-IT" dirty="0"/>
              <a:t>'conv4_1': 0.2,</a:t>
            </a:r>
          </a:p>
          <a:p>
            <a:pPr marL="114300" indent="0" algn="just">
              <a:buNone/>
            </a:pPr>
            <a:r>
              <a:rPr lang="it-IT" dirty="0"/>
              <a:t>'conv5_1': 0.2</a:t>
            </a:r>
          </a:p>
          <a:p>
            <a:pPr marL="114300" indent="0" algn="just">
              <a:buNone/>
            </a:pPr>
            <a:endParaRPr lang="en-IN" dirty="0"/>
          </a:p>
        </p:txBody>
      </p:sp>
      <p:pic>
        <p:nvPicPr>
          <p:cNvPr id="7170" name="Picture 2">
            <a:extLst>
              <a:ext uri="{FF2B5EF4-FFF2-40B4-BE49-F238E27FC236}">
                <a16:creationId xmlns:a16="http://schemas.microsoft.com/office/drawing/2014/main" id="{9E5CA657-267B-7E9F-3363-1CAE78AA73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 y="199974"/>
            <a:ext cx="886733" cy="886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855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CAF17-92B2-7AED-A1B7-C5FCCB9A0E9B}"/>
              </a:ext>
            </a:extLst>
          </p:cNvPr>
          <p:cNvSpPr>
            <a:spLocks noGrp="1"/>
          </p:cNvSpPr>
          <p:nvPr>
            <p:ph type="title"/>
          </p:nvPr>
        </p:nvSpPr>
        <p:spPr>
          <a:xfrm>
            <a:off x="311700" y="285707"/>
            <a:ext cx="8520600" cy="801000"/>
          </a:xfrm>
        </p:spPr>
        <p:txBody>
          <a:bodyPr>
            <a:normAutofit fontScale="90000"/>
          </a:bodyPr>
          <a:lstStyle/>
          <a:p>
            <a:r>
              <a:rPr lang="en-IN" dirty="0"/>
              <a:t>              ADAM OPTIMIZER</a:t>
            </a:r>
          </a:p>
        </p:txBody>
      </p:sp>
      <p:sp>
        <p:nvSpPr>
          <p:cNvPr id="3" name="Text Placeholder 2">
            <a:extLst>
              <a:ext uri="{FF2B5EF4-FFF2-40B4-BE49-F238E27FC236}">
                <a16:creationId xmlns:a16="http://schemas.microsoft.com/office/drawing/2014/main" id="{3FF2272F-098F-4923-AEE6-83CB7EBFA579}"/>
              </a:ext>
            </a:extLst>
          </p:cNvPr>
          <p:cNvSpPr>
            <a:spLocks noGrp="1"/>
          </p:cNvSpPr>
          <p:nvPr>
            <p:ph type="body" idx="1"/>
          </p:nvPr>
        </p:nvSpPr>
        <p:spPr/>
        <p:txBody>
          <a:bodyPr>
            <a:normAutofit/>
          </a:bodyPr>
          <a:lstStyle/>
          <a:p>
            <a:pPr algn="just">
              <a:buFont typeface="Wingdings" panose="05000000000000000000" pitchFamily="2" charset="2"/>
              <a:buChar char="q"/>
            </a:pPr>
            <a:r>
              <a:rPr lang="en-US" dirty="0"/>
              <a:t>The loss is calculated using style loss and content loss.</a:t>
            </a:r>
          </a:p>
          <a:p>
            <a:pPr algn="just">
              <a:buFont typeface="Wingdings" panose="05000000000000000000" pitchFamily="2" charset="2"/>
              <a:buChar char="q"/>
            </a:pPr>
            <a:r>
              <a:rPr lang="en-US" dirty="0"/>
              <a:t>Style loss is the squared difference between gram matrix of style image and target image.</a:t>
            </a:r>
          </a:p>
          <a:p>
            <a:pPr algn="just">
              <a:buFont typeface="Wingdings" panose="05000000000000000000" pitchFamily="2" charset="2"/>
              <a:buChar char="q"/>
            </a:pPr>
            <a:r>
              <a:rPr lang="en-US" dirty="0"/>
              <a:t>Content loss is calculated by mean of squared difference between content and target image’s “conv4_2”.</a:t>
            </a:r>
          </a:p>
          <a:p>
            <a:pPr algn="just">
              <a:buFont typeface="Wingdings" panose="05000000000000000000" pitchFamily="2" charset="2"/>
              <a:buChar char="q"/>
            </a:pPr>
            <a:r>
              <a:rPr lang="en-US" dirty="0"/>
              <a:t>We are calculating this loss for 5000 times and printing the output after each 500steps.</a:t>
            </a:r>
          </a:p>
          <a:p>
            <a:pPr algn="just">
              <a:buFont typeface="Wingdings" panose="05000000000000000000" pitchFamily="2" charset="2"/>
              <a:buChar char="q"/>
            </a:pPr>
            <a:r>
              <a:rPr lang="en-US" dirty="0"/>
              <a:t>Adam optimizer is used with a learning rate of 0.03 to reduce the loss.</a:t>
            </a:r>
            <a:endParaRPr lang="en-IN" dirty="0"/>
          </a:p>
        </p:txBody>
      </p:sp>
      <p:pic>
        <p:nvPicPr>
          <p:cNvPr id="6146" name="Picture 2">
            <a:extLst>
              <a:ext uri="{FF2B5EF4-FFF2-40B4-BE49-F238E27FC236}">
                <a16:creationId xmlns:a16="http://schemas.microsoft.com/office/drawing/2014/main" id="{9F53BBE0-60EC-69AB-342B-792F6C45A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8" y="204004"/>
            <a:ext cx="964405" cy="964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720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Dataset </a:t>
            </a:r>
          </a:p>
        </p:txBody>
      </p:sp>
      <p:sp>
        <p:nvSpPr>
          <p:cNvPr id="110" name="Google Shape;110;p21"/>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tLang="en-GB" dirty="0"/>
              <a:t>The data set we are using is ImageNet dataset</a:t>
            </a:r>
            <a:r>
              <a:rPr lang="en-US" altLang="en-GB" dirty="0"/>
              <a:t>.</a:t>
            </a:r>
          </a:p>
          <a:p>
            <a:pPr marL="0" lvl="0" indent="0" algn="l" rtl="0">
              <a:spcBef>
                <a:spcPts val="0"/>
              </a:spcBef>
              <a:spcAft>
                <a:spcPts val="0"/>
              </a:spcAft>
              <a:buNone/>
            </a:pPr>
            <a:r>
              <a:rPr lang="en-US" altLang="en-GB" dirty="0"/>
              <a:t>ImageNet is a large-scale image recognition dataset that is commonly used to train and used as benchmark for image classification, object recognition and other computer vision tasks. It was created in 2009 by researchers at Stanford University, and it contains more than 14 million images covering over 20,000 categories.</a:t>
            </a:r>
          </a:p>
          <a:p>
            <a:pPr marL="0" lvl="0" indent="0" algn="l" rtl="0">
              <a:spcBef>
                <a:spcPts val="0"/>
              </a:spcBef>
              <a:spcAft>
                <a:spcPts val="0"/>
              </a:spcAft>
              <a:buNone/>
            </a:pPr>
            <a:r>
              <a:rPr lang="en-US" dirty="0">
                <a:solidFill>
                  <a:schemeClr val="bg2"/>
                </a:solidFill>
              </a:rPr>
              <a:t>We are using this dataset for training the VGG model.</a:t>
            </a:r>
          </a:p>
        </p:txBody>
      </p:sp>
      <p:pic>
        <p:nvPicPr>
          <p:cNvPr id="111" name="Google Shape;111;p21"/>
          <p:cNvPicPr preferRelativeResize="0"/>
          <p:nvPr/>
        </p:nvPicPr>
        <p:blipFill>
          <a:blip r:embed="rId3"/>
          <a:stretch>
            <a:fillRect/>
          </a:stretch>
        </p:blipFill>
        <p:spPr>
          <a:xfrm>
            <a:off x="311700" y="232000"/>
            <a:ext cx="922675" cy="922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Novelty </a:t>
            </a:r>
          </a:p>
        </p:txBody>
      </p:sp>
      <p:sp>
        <p:nvSpPr>
          <p:cNvPr id="117" name="Google Shape;117;p22"/>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Style transformation is done either using gram matrix or vgg now we are trying to combine the advantage that we are going to obtain from vgg as well as gram matrix and we are designing a new model.</a:t>
            </a:r>
          </a:p>
        </p:txBody>
      </p:sp>
      <p:pic>
        <p:nvPicPr>
          <p:cNvPr id="118" name="Google Shape;118;p22"/>
          <p:cNvPicPr preferRelativeResize="0"/>
          <p:nvPr/>
        </p:nvPicPr>
        <p:blipFill>
          <a:blip r:embed="rId3"/>
          <a:stretch>
            <a:fillRect/>
          </a:stretch>
        </p:blipFill>
        <p:spPr>
          <a:xfrm>
            <a:off x="282625" y="239250"/>
            <a:ext cx="908200" cy="908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dirty="0"/>
              <a:t>          FUTURE WORKS</a:t>
            </a:r>
            <a:endParaRPr lang="en-GB" dirty="0"/>
          </a:p>
        </p:txBody>
      </p:sp>
      <p:sp>
        <p:nvSpPr>
          <p:cNvPr id="78" name="Google Shape;78;p1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70000" lnSpcReduction="20000"/>
          </a:bodyPr>
          <a:lstStyle/>
          <a:p>
            <a:pPr marL="0" lvl="0" indent="0" algn="l" rtl="0">
              <a:lnSpc>
                <a:spcPct val="120000"/>
              </a:lnSpc>
              <a:spcBef>
                <a:spcPts val="0"/>
              </a:spcBef>
              <a:spcAft>
                <a:spcPts val="0"/>
              </a:spcAft>
              <a:buNone/>
            </a:pPr>
            <a:r>
              <a:rPr lang="en-GB" dirty="0"/>
              <a:t>Style transfer is an active area of research and development in computer vision and deep learning, and there are several novel approaches and techniques that could be introduced to improve its performance and functionality. Here are some of them: </a:t>
            </a:r>
          </a:p>
          <a:p>
            <a:pPr marL="285750" lvl="0" indent="-285750" algn="l" rtl="0">
              <a:lnSpc>
                <a:spcPct val="120000"/>
              </a:lnSpc>
              <a:spcBef>
                <a:spcPts val="1200"/>
              </a:spcBef>
              <a:spcAft>
                <a:spcPts val="0"/>
              </a:spcAft>
              <a:buFont typeface="Arial" panose="020B0604020202020204" pitchFamily="34" charset="0"/>
              <a:buChar char="•"/>
            </a:pPr>
            <a:r>
              <a:rPr lang="en-GB" dirty="0"/>
              <a:t>Multi-style transfer</a:t>
            </a:r>
          </a:p>
          <a:p>
            <a:pPr marL="285750" lvl="0" indent="-285750" algn="l" rtl="0">
              <a:lnSpc>
                <a:spcPct val="120000"/>
              </a:lnSpc>
              <a:spcBef>
                <a:spcPts val="1200"/>
              </a:spcBef>
              <a:spcAft>
                <a:spcPts val="1200"/>
              </a:spcAft>
              <a:buFont typeface="Arial" panose="020B0604020202020204" pitchFamily="34" charset="0"/>
              <a:buChar char="•"/>
            </a:pPr>
            <a:r>
              <a:rPr lang="en-GB" dirty="0"/>
              <a:t>Interactive style transfer</a:t>
            </a:r>
          </a:p>
          <a:p>
            <a:pPr marL="285750" lvl="0" indent="-285750" algn="l" rtl="0">
              <a:lnSpc>
                <a:spcPct val="120000"/>
              </a:lnSpc>
              <a:spcBef>
                <a:spcPts val="1200"/>
              </a:spcBef>
              <a:spcAft>
                <a:spcPts val="1200"/>
              </a:spcAft>
              <a:buFont typeface="Arial" panose="020B0604020202020204" pitchFamily="34" charset="0"/>
              <a:buChar char="•"/>
            </a:pPr>
            <a:r>
              <a:rPr lang="en-GB" dirty="0"/>
              <a:t>Adaptive style transfer</a:t>
            </a:r>
          </a:p>
          <a:p>
            <a:pPr marL="285750" lvl="0" indent="-285750" algn="l" rtl="0">
              <a:lnSpc>
                <a:spcPct val="120000"/>
              </a:lnSpc>
              <a:spcBef>
                <a:spcPts val="1200"/>
              </a:spcBef>
              <a:spcAft>
                <a:spcPts val="1200"/>
              </a:spcAft>
              <a:buFont typeface="Arial" panose="020B0604020202020204" pitchFamily="34" charset="0"/>
              <a:buChar char="•"/>
            </a:pPr>
            <a:r>
              <a:rPr lang="en-GB" dirty="0"/>
              <a:t>Fine-grained style transfer</a:t>
            </a:r>
          </a:p>
          <a:p>
            <a:pPr marL="285750" lvl="0" indent="-285750" algn="l" rtl="0">
              <a:lnSpc>
                <a:spcPct val="120000"/>
              </a:lnSpc>
              <a:spcBef>
                <a:spcPts val="1200"/>
              </a:spcBef>
              <a:spcAft>
                <a:spcPts val="1200"/>
              </a:spcAft>
              <a:buFont typeface="Arial" panose="020B0604020202020204" pitchFamily="34" charset="0"/>
              <a:buChar char="•"/>
            </a:pPr>
            <a:r>
              <a:rPr lang="en-GB" dirty="0"/>
              <a:t>Real-time style transfer</a:t>
            </a:r>
          </a:p>
        </p:txBody>
      </p:sp>
      <p:pic>
        <p:nvPicPr>
          <p:cNvPr id="79" name="Google Shape;79;p16"/>
          <p:cNvPicPr preferRelativeResize="0"/>
          <p:nvPr/>
        </p:nvPicPr>
        <p:blipFill>
          <a:blip r:embed="rId3"/>
          <a:stretch>
            <a:fillRect/>
          </a:stretch>
        </p:blipFill>
        <p:spPr>
          <a:xfrm>
            <a:off x="201962" y="241866"/>
            <a:ext cx="833881" cy="90296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Related Works: </a:t>
            </a:r>
          </a:p>
          <a:p>
            <a:pPr marL="0" lvl="0" indent="0" algn="l" rtl="0">
              <a:spcBef>
                <a:spcPts val="0"/>
              </a:spcBef>
              <a:spcAft>
                <a:spcPts val="0"/>
              </a:spcAft>
              <a:buNone/>
            </a:pPr>
            <a:endParaRPr lang="en-GB"/>
          </a:p>
          <a:p>
            <a:pPr marL="0" lvl="0" indent="0" algn="l" rtl="0">
              <a:spcBef>
                <a:spcPts val="0"/>
              </a:spcBef>
              <a:spcAft>
                <a:spcPts val="0"/>
              </a:spcAft>
              <a:buNone/>
            </a:pPr>
            <a:endParaRPr lang="en-GB"/>
          </a:p>
        </p:txBody>
      </p:sp>
      <p:sp>
        <p:nvSpPr>
          <p:cNvPr id="124" name="Google Shape;124;p23"/>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r>
              <a:rPr lang="en-IN" b="0" i="0" dirty="0">
                <a:solidFill>
                  <a:srgbClr val="222222"/>
                </a:solidFill>
                <a:effectLst/>
                <a:latin typeface="Source Code Pro" panose="020B0509030403020204" pitchFamily="49" charset="0"/>
                <a:ea typeface="Source Code Pro" panose="020B0509030403020204" pitchFamily="49" charset="0"/>
              </a:rPr>
              <a:t>Jing, Y., Yang, Y., Feng, Z., Ye, J., Yu, Y., &amp; Song, M. (2019). Neural style transfer: A review. IEEE transactions on visualization and computer graphics, 26(11), 3365-3385.</a:t>
            </a:r>
          </a:p>
          <a:p>
            <a:pPr marL="0" lvl="0" indent="0" algn="l" rtl="0">
              <a:spcBef>
                <a:spcPts val="0"/>
              </a:spcBef>
              <a:spcAft>
                <a:spcPts val="1200"/>
              </a:spcAft>
              <a:buNone/>
            </a:pPr>
            <a:r>
              <a:rPr lang="en-IN" b="0" i="0" dirty="0">
                <a:solidFill>
                  <a:srgbClr val="222222"/>
                </a:solidFill>
                <a:effectLst/>
                <a:latin typeface="Source Code Pro" panose="020B0509030403020204" pitchFamily="49" charset="0"/>
                <a:ea typeface="Source Code Pro" panose="020B0509030403020204" pitchFamily="49" charset="0"/>
              </a:rPr>
              <a:t>Cheng, J., Jaiswal, A., Wu, Y., Natarajan, P., &amp; Natarajan, P. (2021). Style-aware normalized loss for improving arbitrary style transfer. In Proceedings of the IEEE/CVF Conference on Computer Vision and Pattern Recognition (pp. 134-143).</a:t>
            </a:r>
          </a:p>
          <a:p>
            <a:pPr marL="0" lvl="0" indent="0" algn="l" rtl="0">
              <a:spcBef>
                <a:spcPts val="0"/>
              </a:spcBef>
              <a:spcAft>
                <a:spcPts val="1200"/>
              </a:spcAft>
              <a:buNone/>
            </a:pPr>
            <a:r>
              <a:rPr lang="en-IN" b="0" i="0" dirty="0">
                <a:solidFill>
                  <a:srgbClr val="222222"/>
                </a:solidFill>
                <a:effectLst/>
                <a:latin typeface="Source Code Pro" panose="020B0509030403020204" pitchFamily="49" charset="0"/>
                <a:ea typeface="Source Code Pro" panose="020B0509030403020204" pitchFamily="49" charset="0"/>
              </a:rPr>
              <a:t>GATYS L A, ECKER A S, BETHGE M.A neural algorithm of artistic style[ J]. </a:t>
            </a:r>
            <a:r>
              <a:rPr lang="en-IN" b="0" i="0" dirty="0" err="1">
                <a:solidFill>
                  <a:srgbClr val="222222"/>
                </a:solidFill>
                <a:effectLst/>
                <a:latin typeface="Source Code Pro" panose="020B0509030403020204" pitchFamily="49" charset="0"/>
                <a:ea typeface="Source Code Pro" panose="020B0509030403020204" pitchFamily="49" charset="0"/>
              </a:rPr>
              <a:t>ArXiv</a:t>
            </a:r>
            <a:r>
              <a:rPr lang="en-IN" b="0" i="0" dirty="0">
                <a:solidFill>
                  <a:srgbClr val="222222"/>
                </a:solidFill>
                <a:effectLst/>
                <a:latin typeface="Source Code Pro" panose="020B0509030403020204" pitchFamily="49" charset="0"/>
                <a:ea typeface="Source Code Pro" panose="020B0509030403020204" pitchFamily="49" charset="0"/>
              </a:rPr>
              <a:t> preprint </a:t>
            </a:r>
            <a:r>
              <a:rPr lang="en-IN" b="0" i="0" dirty="0" err="1">
                <a:solidFill>
                  <a:srgbClr val="222222"/>
                </a:solidFill>
                <a:effectLst/>
                <a:latin typeface="Source Code Pro" panose="020B0509030403020204" pitchFamily="49" charset="0"/>
                <a:ea typeface="Source Code Pro" panose="020B0509030403020204" pitchFamily="49" charset="0"/>
              </a:rPr>
              <a:t>arXiv</a:t>
            </a:r>
            <a:r>
              <a:rPr lang="en-IN" b="0" i="0" dirty="0">
                <a:solidFill>
                  <a:srgbClr val="222222"/>
                </a:solidFill>
                <a:effectLst/>
                <a:latin typeface="Source Code Pro" panose="020B0509030403020204" pitchFamily="49" charset="0"/>
                <a:ea typeface="Source Code Pro" panose="020B0509030403020204" pitchFamily="49" charset="0"/>
              </a:rPr>
              <a:t>, 2015(8):13-18.</a:t>
            </a:r>
          </a:p>
          <a:p>
            <a:pPr marL="0" lvl="0" indent="0" algn="l" rtl="0">
              <a:spcBef>
                <a:spcPts val="0"/>
              </a:spcBef>
              <a:spcAft>
                <a:spcPts val="1200"/>
              </a:spcAft>
              <a:buNone/>
            </a:pPr>
            <a:r>
              <a:rPr lang="en-US" b="0" i="0" dirty="0">
                <a:solidFill>
                  <a:srgbClr val="222222"/>
                </a:solidFill>
                <a:effectLst/>
                <a:latin typeface="Source Code Pro" panose="020B0509030403020204" pitchFamily="49" charset="0"/>
                <a:ea typeface="Source Code Pro" panose="020B0509030403020204" pitchFamily="49" charset="0"/>
              </a:rPr>
              <a:t>Qu </a:t>
            </a:r>
            <a:r>
              <a:rPr lang="en-US" b="0" i="0" dirty="0" err="1">
                <a:solidFill>
                  <a:srgbClr val="222222"/>
                </a:solidFill>
                <a:effectLst/>
                <a:latin typeface="Source Code Pro" panose="020B0509030403020204" pitchFamily="49" charset="0"/>
                <a:ea typeface="Source Code Pro" panose="020B0509030403020204" pitchFamily="49" charset="0"/>
              </a:rPr>
              <a:t>Shicao</a:t>
            </a:r>
            <a:r>
              <a:rPr lang="en-US" b="0" i="0" dirty="0">
                <a:solidFill>
                  <a:srgbClr val="222222"/>
                </a:solidFill>
                <a:effectLst/>
                <a:latin typeface="Source Code Pro" panose="020B0509030403020204" pitchFamily="49" charset="0"/>
                <a:ea typeface="Source Code Pro" panose="020B0509030403020204" pitchFamily="49" charset="0"/>
              </a:rPr>
              <a:t>. Research on Image Style Transfer Method Based on Deep Learning [D]. Shanghai Normal University, 2021. DOI: 10.27312/d.cnki.gshsu.2021.001768.</a:t>
            </a:r>
          </a:p>
          <a:p>
            <a:pPr marL="0" lvl="0" indent="0" algn="l" rtl="0">
              <a:spcBef>
                <a:spcPts val="0"/>
              </a:spcBef>
              <a:spcAft>
                <a:spcPts val="1200"/>
              </a:spcAft>
              <a:buNone/>
            </a:pPr>
            <a:r>
              <a:rPr lang="en-IN" b="0" i="0" dirty="0">
                <a:solidFill>
                  <a:srgbClr val="222222"/>
                </a:solidFill>
                <a:effectLst/>
                <a:latin typeface="Source Code Pro" panose="020B0509030403020204" pitchFamily="49" charset="0"/>
                <a:ea typeface="Source Code Pro" panose="020B0509030403020204" pitchFamily="49" charset="0"/>
              </a:rPr>
              <a:t>Leon A. </a:t>
            </a:r>
            <a:r>
              <a:rPr lang="en-IN" b="0" i="0" dirty="0" err="1">
                <a:solidFill>
                  <a:srgbClr val="222222"/>
                </a:solidFill>
                <a:effectLst/>
                <a:latin typeface="Source Code Pro" panose="020B0509030403020204" pitchFamily="49" charset="0"/>
                <a:ea typeface="Source Code Pro" panose="020B0509030403020204" pitchFamily="49" charset="0"/>
              </a:rPr>
              <a:t>Gatys</a:t>
            </a:r>
            <a:r>
              <a:rPr lang="en-IN" b="0" i="0" dirty="0">
                <a:solidFill>
                  <a:srgbClr val="222222"/>
                </a:solidFill>
                <a:effectLst/>
                <a:latin typeface="Source Code Pro" panose="020B0509030403020204" pitchFamily="49" charset="0"/>
                <a:ea typeface="Source Code Pro" panose="020B0509030403020204" pitchFamily="49" charset="0"/>
              </a:rPr>
              <a:t>, Alexander S. Ecker, and Matthias </a:t>
            </a:r>
            <a:r>
              <a:rPr lang="en-IN" b="0" i="0" dirty="0" err="1">
                <a:solidFill>
                  <a:srgbClr val="222222"/>
                </a:solidFill>
                <a:effectLst/>
                <a:latin typeface="Source Code Pro" panose="020B0509030403020204" pitchFamily="49" charset="0"/>
                <a:ea typeface="Source Code Pro" panose="020B0509030403020204" pitchFamily="49" charset="0"/>
              </a:rPr>
              <a:t>Bethge</a:t>
            </a:r>
            <a:r>
              <a:rPr lang="en-IN" b="0" i="0" dirty="0">
                <a:solidFill>
                  <a:srgbClr val="222222"/>
                </a:solidFill>
                <a:effectLst/>
                <a:latin typeface="Source Code Pro" panose="020B0509030403020204" pitchFamily="49" charset="0"/>
                <a:ea typeface="Source Code Pro" panose="020B0509030403020204" pitchFamily="49" charset="0"/>
              </a:rPr>
              <a:t>.“A Neural Algorithm of Artistic </a:t>
            </a:r>
            <a:r>
              <a:rPr lang="en-IN" b="0" i="0" dirty="0" err="1">
                <a:solidFill>
                  <a:srgbClr val="222222"/>
                </a:solidFill>
                <a:effectLst/>
                <a:latin typeface="Source Code Pro" panose="020B0509030403020204" pitchFamily="49" charset="0"/>
                <a:ea typeface="Source Code Pro" panose="020B0509030403020204" pitchFamily="49" charset="0"/>
              </a:rPr>
              <a:t>Style.”Preprint</a:t>
            </a:r>
            <a:r>
              <a:rPr lang="en-IN" b="0" i="0" dirty="0">
                <a:solidFill>
                  <a:srgbClr val="222222"/>
                </a:solidFill>
                <a:effectLst/>
                <a:latin typeface="Source Code Pro" panose="020B0509030403020204" pitchFamily="49" charset="0"/>
                <a:ea typeface="Source Code Pro" panose="020B0509030403020204" pitchFamily="49" charset="0"/>
              </a:rPr>
              <a:t>, submitted September 2, 2105.</a:t>
            </a:r>
          </a:p>
        </p:txBody>
      </p:sp>
      <p:pic>
        <p:nvPicPr>
          <p:cNvPr id="125" name="Google Shape;125;p23"/>
          <p:cNvPicPr preferRelativeResize="0"/>
          <p:nvPr/>
        </p:nvPicPr>
        <p:blipFill rotWithShape="1">
          <a:blip r:embed="rId3"/>
          <a:srcRect b="8550"/>
          <a:stretch>
            <a:fillRect/>
          </a:stretch>
        </p:blipFill>
        <p:spPr>
          <a:xfrm>
            <a:off x="48925" y="398127"/>
            <a:ext cx="887299" cy="5904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        </a:t>
            </a:r>
            <a:r>
              <a:rPr lang="en-IN" altLang="en-GB" dirty="0"/>
              <a:t>  </a:t>
            </a:r>
            <a:r>
              <a:rPr lang="en-GB" dirty="0"/>
              <a:t>RESULTS </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500" t="27084" r="19500" b="24582"/>
          <a:stretch>
            <a:fillRect/>
          </a:stretch>
        </p:blipFill>
        <p:spPr bwMode="auto">
          <a:xfrm>
            <a:off x="2676936" y="1628603"/>
            <a:ext cx="916370" cy="8858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6179" t="42500" r="13450" b="15555"/>
          <a:stretch>
            <a:fillRect/>
          </a:stretch>
        </p:blipFill>
        <p:spPr bwMode="auto">
          <a:xfrm>
            <a:off x="5766709" y="1830499"/>
            <a:ext cx="812685" cy="6000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500" t="27084" r="19500" b="24582"/>
          <a:stretch>
            <a:fillRect/>
          </a:stretch>
        </p:blipFill>
        <p:spPr bwMode="auto">
          <a:xfrm>
            <a:off x="2677182" y="3427315"/>
            <a:ext cx="916370" cy="8858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6179" t="42500" r="13450" b="15555"/>
          <a:stretch>
            <a:fillRect/>
          </a:stretch>
        </p:blipFill>
        <p:spPr bwMode="auto">
          <a:xfrm>
            <a:off x="5766955" y="3629211"/>
            <a:ext cx="812685" cy="6000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03EBB4A1-462F-425E-D82F-92E913887F00}"/>
              </a:ext>
            </a:extLst>
          </p:cNvPr>
          <p:cNvPicPr>
            <a:picLocks noChangeAspect="1"/>
          </p:cNvPicPr>
          <p:nvPr/>
        </p:nvPicPr>
        <p:blipFill>
          <a:blip r:embed="rId5"/>
          <a:stretch>
            <a:fillRect/>
          </a:stretch>
        </p:blipFill>
        <p:spPr>
          <a:xfrm>
            <a:off x="3514726" y="3065275"/>
            <a:ext cx="2007172" cy="1624414"/>
          </a:xfrm>
          <a:prstGeom prst="rect">
            <a:avLst/>
          </a:prstGeom>
        </p:spPr>
      </p:pic>
      <p:pic>
        <p:nvPicPr>
          <p:cNvPr id="23" name="Picture 22">
            <a:extLst>
              <a:ext uri="{FF2B5EF4-FFF2-40B4-BE49-F238E27FC236}">
                <a16:creationId xmlns:a16="http://schemas.microsoft.com/office/drawing/2014/main" id="{C36C4693-2DA3-4F98-BCB7-24D48E75F596}"/>
              </a:ext>
            </a:extLst>
          </p:cNvPr>
          <p:cNvPicPr>
            <a:picLocks noChangeAspect="1"/>
          </p:cNvPicPr>
          <p:nvPr/>
        </p:nvPicPr>
        <p:blipFill>
          <a:blip r:embed="rId6"/>
          <a:stretch>
            <a:fillRect/>
          </a:stretch>
        </p:blipFill>
        <p:spPr>
          <a:xfrm>
            <a:off x="331296" y="3065275"/>
            <a:ext cx="2268580" cy="1597839"/>
          </a:xfrm>
          <a:prstGeom prst="rect">
            <a:avLst/>
          </a:prstGeom>
        </p:spPr>
      </p:pic>
      <p:pic>
        <p:nvPicPr>
          <p:cNvPr id="25" name="Picture 24">
            <a:extLst>
              <a:ext uri="{FF2B5EF4-FFF2-40B4-BE49-F238E27FC236}">
                <a16:creationId xmlns:a16="http://schemas.microsoft.com/office/drawing/2014/main" id="{967AE990-CD59-E95E-8195-004695004988}"/>
              </a:ext>
            </a:extLst>
          </p:cNvPr>
          <p:cNvPicPr>
            <a:picLocks noChangeAspect="1"/>
          </p:cNvPicPr>
          <p:nvPr/>
        </p:nvPicPr>
        <p:blipFill>
          <a:blip r:embed="rId7"/>
          <a:stretch>
            <a:fillRect/>
          </a:stretch>
        </p:blipFill>
        <p:spPr>
          <a:xfrm>
            <a:off x="6569390" y="3091406"/>
            <a:ext cx="2316479" cy="1576227"/>
          </a:xfrm>
          <a:prstGeom prst="rect">
            <a:avLst/>
          </a:prstGeom>
        </p:spPr>
      </p:pic>
      <p:pic>
        <p:nvPicPr>
          <p:cNvPr id="2050" name="Picture 2">
            <a:extLst>
              <a:ext uri="{FF2B5EF4-FFF2-40B4-BE49-F238E27FC236}">
                <a16:creationId xmlns:a16="http://schemas.microsoft.com/office/drawing/2014/main" id="{41B4BB63-8245-0375-54D6-528FD2D368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457" y="189903"/>
            <a:ext cx="801000" cy="801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821DE48-647C-1F39-1785-89B1031E1B3C}"/>
              </a:ext>
            </a:extLst>
          </p:cNvPr>
          <p:cNvPicPr>
            <a:picLocks noChangeAspect="1"/>
          </p:cNvPicPr>
          <p:nvPr/>
        </p:nvPicPr>
        <p:blipFill>
          <a:blip r:embed="rId9"/>
          <a:stretch>
            <a:fillRect/>
          </a:stretch>
        </p:blipFill>
        <p:spPr>
          <a:xfrm>
            <a:off x="331297" y="1383604"/>
            <a:ext cx="2268579" cy="1417862"/>
          </a:xfrm>
          <a:prstGeom prst="rect">
            <a:avLst/>
          </a:prstGeom>
        </p:spPr>
      </p:pic>
      <p:pic>
        <p:nvPicPr>
          <p:cNvPr id="5" name="Picture 4">
            <a:extLst>
              <a:ext uri="{FF2B5EF4-FFF2-40B4-BE49-F238E27FC236}">
                <a16:creationId xmlns:a16="http://schemas.microsoft.com/office/drawing/2014/main" id="{4BFC5198-9529-FA4E-05A3-2E8E868FBC09}"/>
              </a:ext>
            </a:extLst>
          </p:cNvPr>
          <p:cNvPicPr>
            <a:picLocks noChangeAspect="1"/>
          </p:cNvPicPr>
          <p:nvPr/>
        </p:nvPicPr>
        <p:blipFill>
          <a:blip r:embed="rId10"/>
          <a:stretch>
            <a:fillRect/>
          </a:stretch>
        </p:blipFill>
        <p:spPr>
          <a:xfrm>
            <a:off x="6579394" y="1330661"/>
            <a:ext cx="2335529" cy="1444933"/>
          </a:xfrm>
          <a:prstGeom prst="rect">
            <a:avLst/>
          </a:prstGeom>
        </p:spPr>
      </p:pic>
      <p:pic>
        <p:nvPicPr>
          <p:cNvPr id="7" name="Picture 6">
            <a:extLst>
              <a:ext uri="{FF2B5EF4-FFF2-40B4-BE49-F238E27FC236}">
                <a16:creationId xmlns:a16="http://schemas.microsoft.com/office/drawing/2014/main" id="{29F9F239-11ED-6A94-01CB-265E36CF8A7A}"/>
              </a:ext>
            </a:extLst>
          </p:cNvPr>
          <p:cNvPicPr>
            <a:picLocks noChangeAspect="1"/>
          </p:cNvPicPr>
          <p:nvPr/>
        </p:nvPicPr>
        <p:blipFill>
          <a:blip r:embed="rId11"/>
          <a:stretch>
            <a:fillRect/>
          </a:stretch>
        </p:blipFill>
        <p:spPr>
          <a:xfrm>
            <a:off x="3514726" y="1330661"/>
            <a:ext cx="2007172" cy="1459190"/>
          </a:xfrm>
          <a:prstGeom prst="rect">
            <a:avLst/>
          </a:prstGeom>
        </p:spPr>
      </p:pic>
    </p:spTree>
    <p:extLst>
      <p:ext uri="{BB962C8B-B14F-4D97-AF65-F5344CB8AC3E}">
        <p14:creationId xmlns:p14="http://schemas.microsoft.com/office/powerpoint/2010/main" val="1686676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        </a:t>
            </a:r>
            <a:r>
              <a:rPr lang="en-IN" altLang="en-GB" dirty="0"/>
              <a:t>  </a:t>
            </a:r>
            <a:r>
              <a:rPr lang="en-GB" dirty="0"/>
              <a:t>RESULTS </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500" t="27084" r="19500" b="24582"/>
          <a:stretch>
            <a:fillRect/>
          </a:stretch>
        </p:blipFill>
        <p:spPr bwMode="auto">
          <a:xfrm>
            <a:off x="2676936" y="1628603"/>
            <a:ext cx="916370" cy="8858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6179" t="42500" r="13450" b="15555"/>
          <a:stretch>
            <a:fillRect/>
          </a:stretch>
        </p:blipFill>
        <p:spPr bwMode="auto">
          <a:xfrm>
            <a:off x="5766709" y="1830499"/>
            <a:ext cx="812685" cy="6000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030" y="221862"/>
            <a:ext cx="9429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337280" y="3110252"/>
            <a:ext cx="2268580" cy="1607595"/>
          </a:xfrm>
          <a:prstGeom prst="rect">
            <a:avLst/>
          </a:prstGeom>
        </p:spPr>
      </p:pic>
      <p:pic>
        <p:nvPicPr>
          <p:cNvPr id="7" name="Picture 6"/>
          <p:cNvPicPr>
            <a:picLocks noChangeAspect="1"/>
          </p:cNvPicPr>
          <p:nvPr/>
        </p:nvPicPr>
        <p:blipFill>
          <a:blip r:embed="rId7"/>
          <a:stretch>
            <a:fillRect/>
          </a:stretch>
        </p:blipFill>
        <p:spPr>
          <a:xfrm>
            <a:off x="6579394" y="3110252"/>
            <a:ext cx="2324344" cy="1607095"/>
          </a:xfrm>
          <a:prstGeom prst="rect">
            <a:avLst/>
          </a:prstGeom>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500" t="27084" r="19500" b="24582"/>
          <a:stretch>
            <a:fillRect/>
          </a:stretch>
        </p:blipFill>
        <p:spPr bwMode="auto">
          <a:xfrm>
            <a:off x="2677182" y="3427315"/>
            <a:ext cx="916370" cy="8858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6179" t="42500" r="13450" b="15555"/>
          <a:stretch>
            <a:fillRect/>
          </a:stretch>
        </p:blipFill>
        <p:spPr bwMode="auto">
          <a:xfrm>
            <a:off x="5766955" y="3629211"/>
            <a:ext cx="812685" cy="600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8"/>
          <a:stretch>
            <a:fillRect/>
          </a:stretch>
        </p:blipFill>
        <p:spPr>
          <a:xfrm>
            <a:off x="3514726" y="3131864"/>
            <a:ext cx="2007172" cy="1585483"/>
          </a:xfrm>
          <a:prstGeom prst="rect">
            <a:avLst/>
          </a:prstGeom>
        </p:spPr>
      </p:pic>
      <p:pic>
        <p:nvPicPr>
          <p:cNvPr id="4" name="Picture 3">
            <a:extLst>
              <a:ext uri="{FF2B5EF4-FFF2-40B4-BE49-F238E27FC236}">
                <a16:creationId xmlns:a16="http://schemas.microsoft.com/office/drawing/2014/main" id="{11EAE5A4-F488-87DA-48DE-7646F720A96F}"/>
              </a:ext>
            </a:extLst>
          </p:cNvPr>
          <p:cNvPicPr>
            <a:picLocks noChangeAspect="1"/>
          </p:cNvPicPr>
          <p:nvPr/>
        </p:nvPicPr>
        <p:blipFill>
          <a:blip r:embed="rId9"/>
          <a:stretch>
            <a:fillRect/>
          </a:stretch>
        </p:blipFill>
        <p:spPr>
          <a:xfrm>
            <a:off x="337281" y="1389301"/>
            <a:ext cx="2268579" cy="1417862"/>
          </a:xfrm>
          <a:prstGeom prst="rect">
            <a:avLst/>
          </a:prstGeom>
        </p:spPr>
      </p:pic>
      <p:pic>
        <p:nvPicPr>
          <p:cNvPr id="11" name="Picture 10">
            <a:extLst>
              <a:ext uri="{FF2B5EF4-FFF2-40B4-BE49-F238E27FC236}">
                <a16:creationId xmlns:a16="http://schemas.microsoft.com/office/drawing/2014/main" id="{15F82058-8394-C978-D682-198F8A071E86}"/>
              </a:ext>
            </a:extLst>
          </p:cNvPr>
          <p:cNvPicPr>
            <a:picLocks noChangeAspect="1"/>
          </p:cNvPicPr>
          <p:nvPr/>
        </p:nvPicPr>
        <p:blipFill>
          <a:blip r:embed="rId10"/>
          <a:stretch>
            <a:fillRect/>
          </a:stretch>
        </p:blipFill>
        <p:spPr>
          <a:xfrm>
            <a:off x="6579394" y="1321241"/>
            <a:ext cx="2324344" cy="1449172"/>
          </a:xfrm>
          <a:prstGeom prst="rect">
            <a:avLst/>
          </a:prstGeom>
        </p:spPr>
      </p:pic>
      <p:pic>
        <p:nvPicPr>
          <p:cNvPr id="14" name="Picture 13">
            <a:extLst>
              <a:ext uri="{FF2B5EF4-FFF2-40B4-BE49-F238E27FC236}">
                <a16:creationId xmlns:a16="http://schemas.microsoft.com/office/drawing/2014/main" id="{58885761-8D23-7E39-AA48-F6629B470049}"/>
              </a:ext>
            </a:extLst>
          </p:cNvPr>
          <p:cNvPicPr>
            <a:picLocks noChangeAspect="1"/>
          </p:cNvPicPr>
          <p:nvPr/>
        </p:nvPicPr>
        <p:blipFill>
          <a:blip r:embed="rId11"/>
          <a:stretch>
            <a:fillRect/>
          </a:stretch>
        </p:blipFill>
        <p:spPr>
          <a:xfrm>
            <a:off x="3514725" y="1394186"/>
            <a:ext cx="2007173" cy="147269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        </a:t>
            </a:r>
            <a:r>
              <a:rPr lang="en-IN" altLang="en-GB" dirty="0"/>
              <a:t>  </a:t>
            </a:r>
            <a:r>
              <a:rPr lang="en-GB" dirty="0"/>
              <a:t>RESULTS </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500" t="27084" r="19500" b="24582"/>
          <a:stretch>
            <a:fillRect/>
          </a:stretch>
        </p:blipFill>
        <p:spPr bwMode="auto">
          <a:xfrm>
            <a:off x="2615637" y="3656107"/>
            <a:ext cx="916370" cy="8858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6179" t="42500" r="13450" b="15555"/>
          <a:stretch>
            <a:fillRect/>
          </a:stretch>
        </p:blipFill>
        <p:spPr bwMode="auto">
          <a:xfrm>
            <a:off x="5705410" y="3858003"/>
            <a:ext cx="812685" cy="6000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500" t="27084" r="19500" b="24582"/>
          <a:stretch>
            <a:fillRect/>
          </a:stretch>
        </p:blipFill>
        <p:spPr bwMode="auto">
          <a:xfrm>
            <a:off x="2615884" y="1727022"/>
            <a:ext cx="916370" cy="8858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6179" t="42500" r="13450" b="15555"/>
          <a:stretch>
            <a:fillRect/>
          </a:stretch>
        </p:blipFill>
        <p:spPr bwMode="auto">
          <a:xfrm>
            <a:off x="5705657" y="1928918"/>
            <a:ext cx="812685" cy="6000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AE555D4-326B-D946-E9B7-6BC3854A41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537" y="292850"/>
            <a:ext cx="896995" cy="8303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EABF851-EFCD-91B9-624C-54322F206D63}"/>
              </a:ext>
            </a:extLst>
          </p:cNvPr>
          <p:cNvPicPr>
            <a:picLocks noChangeAspect="1"/>
          </p:cNvPicPr>
          <p:nvPr/>
        </p:nvPicPr>
        <p:blipFill rotWithShape="1">
          <a:blip r:embed="rId6"/>
          <a:srcRect l="16294"/>
          <a:stretch/>
        </p:blipFill>
        <p:spPr>
          <a:xfrm>
            <a:off x="6508091" y="3401478"/>
            <a:ext cx="2334348" cy="1437122"/>
          </a:xfrm>
          <a:prstGeom prst="rect">
            <a:avLst/>
          </a:prstGeom>
        </p:spPr>
      </p:pic>
      <p:pic>
        <p:nvPicPr>
          <p:cNvPr id="17" name="Picture 16">
            <a:extLst>
              <a:ext uri="{FF2B5EF4-FFF2-40B4-BE49-F238E27FC236}">
                <a16:creationId xmlns:a16="http://schemas.microsoft.com/office/drawing/2014/main" id="{BC6B5D90-21ED-8C61-DCE3-5264EC302A4F}"/>
              </a:ext>
            </a:extLst>
          </p:cNvPr>
          <p:cNvPicPr>
            <a:picLocks noChangeAspect="1"/>
          </p:cNvPicPr>
          <p:nvPr/>
        </p:nvPicPr>
        <p:blipFill>
          <a:blip r:embed="rId7"/>
          <a:stretch>
            <a:fillRect/>
          </a:stretch>
        </p:blipFill>
        <p:spPr>
          <a:xfrm>
            <a:off x="3453427" y="3401478"/>
            <a:ext cx="2007172" cy="1449172"/>
          </a:xfrm>
          <a:prstGeom prst="rect">
            <a:avLst/>
          </a:prstGeom>
        </p:spPr>
      </p:pic>
      <p:pic>
        <p:nvPicPr>
          <p:cNvPr id="19" name="Picture 18">
            <a:extLst>
              <a:ext uri="{FF2B5EF4-FFF2-40B4-BE49-F238E27FC236}">
                <a16:creationId xmlns:a16="http://schemas.microsoft.com/office/drawing/2014/main" id="{7FCF3550-8278-F886-CF30-EF9C3FC2BEF0}"/>
              </a:ext>
            </a:extLst>
          </p:cNvPr>
          <p:cNvPicPr>
            <a:picLocks noChangeAspect="1"/>
          </p:cNvPicPr>
          <p:nvPr/>
        </p:nvPicPr>
        <p:blipFill>
          <a:blip r:embed="rId8"/>
          <a:stretch>
            <a:fillRect/>
          </a:stretch>
        </p:blipFill>
        <p:spPr>
          <a:xfrm>
            <a:off x="275981" y="3420624"/>
            <a:ext cx="2268580" cy="1417862"/>
          </a:xfrm>
          <a:prstGeom prst="rect">
            <a:avLst/>
          </a:prstGeom>
        </p:spPr>
      </p:pic>
      <p:pic>
        <p:nvPicPr>
          <p:cNvPr id="29" name="Picture 28">
            <a:extLst>
              <a:ext uri="{FF2B5EF4-FFF2-40B4-BE49-F238E27FC236}">
                <a16:creationId xmlns:a16="http://schemas.microsoft.com/office/drawing/2014/main" id="{AF6B8584-1B2D-BEB5-2B1D-3FF647096F3A}"/>
              </a:ext>
            </a:extLst>
          </p:cNvPr>
          <p:cNvPicPr>
            <a:picLocks noChangeAspect="1"/>
          </p:cNvPicPr>
          <p:nvPr/>
        </p:nvPicPr>
        <p:blipFill>
          <a:blip r:embed="rId9"/>
          <a:stretch>
            <a:fillRect/>
          </a:stretch>
        </p:blipFill>
        <p:spPr>
          <a:xfrm>
            <a:off x="6535965" y="1348886"/>
            <a:ext cx="2306474" cy="1613935"/>
          </a:xfrm>
          <a:prstGeom prst="rect">
            <a:avLst/>
          </a:prstGeom>
        </p:spPr>
      </p:pic>
      <p:pic>
        <p:nvPicPr>
          <p:cNvPr id="31" name="Picture 30">
            <a:extLst>
              <a:ext uri="{FF2B5EF4-FFF2-40B4-BE49-F238E27FC236}">
                <a16:creationId xmlns:a16="http://schemas.microsoft.com/office/drawing/2014/main" id="{83FBD664-615D-D813-B779-ED874EC5DFFB}"/>
              </a:ext>
            </a:extLst>
          </p:cNvPr>
          <p:cNvPicPr>
            <a:picLocks noChangeAspect="1"/>
          </p:cNvPicPr>
          <p:nvPr/>
        </p:nvPicPr>
        <p:blipFill>
          <a:blip r:embed="rId10"/>
          <a:stretch>
            <a:fillRect/>
          </a:stretch>
        </p:blipFill>
        <p:spPr>
          <a:xfrm>
            <a:off x="3453427" y="1348887"/>
            <a:ext cx="2007173" cy="1593841"/>
          </a:xfrm>
          <a:prstGeom prst="rect">
            <a:avLst/>
          </a:prstGeom>
        </p:spPr>
      </p:pic>
      <p:pic>
        <p:nvPicPr>
          <p:cNvPr id="33" name="Picture 32">
            <a:extLst>
              <a:ext uri="{FF2B5EF4-FFF2-40B4-BE49-F238E27FC236}">
                <a16:creationId xmlns:a16="http://schemas.microsoft.com/office/drawing/2014/main" id="{4F326168-0C99-6E93-111E-D22D3DB2894D}"/>
              </a:ext>
            </a:extLst>
          </p:cNvPr>
          <p:cNvPicPr>
            <a:picLocks noChangeAspect="1"/>
          </p:cNvPicPr>
          <p:nvPr/>
        </p:nvPicPr>
        <p:blipFill>
          <a:blip r:embed="rId11"/>
          <a:stretch>
            <a:fillRect/>
          </a:stretch>
        </p:blipFill>
        <p:spPr>
          <a:xfrm>
            <a:off x="275982" y="1348887"/>
            <a:ext cx="2268580" cy="1613934"/>
          </a:xfrm>
          <a:prstGeom prst="rect">
            <a:avLst/>
          </a:prstGeom>
        </p:spPr>
      </p:pic>
    </p:spTree>
    <p:extLst>
      <p:ext uri="{BB962C8B-B14F-4D97-AF65-F5344CB8AC3E}">
        <p14:creationId xmlns:p14="http://schemas.microsoft.com/office/powerpoint/2010/main" val="577252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Problem Statement </a:t>
            </a:r>
          </a:p>
        </p:txBody>
      </p:sp>
      <p:sp>
        <p:nvSpPr>
          <p:cNvPr id="64" name="Google Shape;64;p1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GB" dirty="0"/>
              <a:t>Imagine that you can create a true artwork by yourself, turning your own photo or a familiar landscape into a painting done like Picasso would do it. Seams impossible right? With the help of deep neural networks, this dream has now become reality. Neural style transfer has become a trending topic both in academic literature and industrial applications.</a:t>
            </a:r>
          </a:p>
          <a:p>
            <a:pPr marL="0" lvl="0" indent="0" algn="l" rtl="0">
              <a:spcBef>
                <a:spcPts val="1200"/>
              </a:spcBef>
              <a:spcAft>
                <a:spcPts val="1200"/>
              </a:spcAft>
              <a:buNone/>
            </a:pPr>
            <a:r>
              <a:rPr lang="en-GB" dirty="0"/>
              <a:t>From the deep learning perspective, ideas for style transfer stem from attempts to interpret the features that a deep neural network learns and understand how exactly it works.</a:t>
            </a:r>
          </a:p>
        </p:txBody>
      </p:sp>
      <p:pic>
        <p:nvPicPr>
          <p:cNvPr id="65" name="Google Shape;65;p14"/>
          <p:cNvPicPr preferRelativeResize="0"/>
          <p:nvPr/>
        </p:nvPicPr>
        <p:blipFill>
          <a:blip r:embed="rId3"/>
          <a:stretch>
            <a:fillRect/>
          </a:stretch>
        </p:blipFill>
        <p:spPr>
          <a:xfrm>
            <a:off x="357325" y="307801"/>
            <a:ext cx="771100" cy="771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619256" y="1707312"/>
            <a:ext cx="1905488"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          </a:t>
            </a:r>
            <a:r>
              <a:rPr lang="en-IN" altLang="en-GB" dirty="0"/>
              <a:t>  REAL LIFE APPLICATIONS</a:t>
            </a:r>
          </a:p>
        </p:txBody>
      </p:sp>
      <p:sp>
        <p:nvSpPr>
          <p:cNvPr id="64" name="Google Shape;64;p1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Style transfer has several real-life applications. Here are a few examples:</a:t>
            </a:r>
          </a:p>
          <a:p>
            <a:pPr marL="0" lvl="0" indent="0" algn="l" rtl="0">
              <a:spcBef>
                <a:spcPts val="0"/>
              </a:spcBef>
              <a:spcAft>
                <a:spcPts val="0"/>
              </a:spcAft>
              <a:buNone/>
            </a:pPr>
            <a:endParaRPr lang="en-US" dirty="0"/>
          </a:p>
          <a:p>
            <a:pPr marL="285750" indent="-285750"/>
            <a:r>
              <a:rPr lang="en-US" dirty="0"/>
              <a:t>Graphic design</a:t>
            </a:r>
          </a:p>
          <a:p>
            <a:pPr marL="285750" indent="-285750"/>
            <a:r>
              <a:rPr lang="en-US" dirty="0"/>
              <a:t>Art and Photography</a:t>
            </a:r>
          </a:p>
          <a:p>
            <a:pPr marL="285750" indent="-285750"/>
            <a:r>
              <a:rPr lang="en-US" dirty="0"/>
              <a:t>Video production</a:t>
            </a:r>
          </a:p>
          <a:p>
            <a:pPr marL="285750" indent="-285750"/>
            <a:r>
              <a:rPr lang="en-US" dirty="0"/>
              <a:t>Augmented Reality (AR)</a:t>
            </a:r>
          </a:p>
          <a:p>
            <a:pPr marL="285750" indent="-285750"/>
            <a:r>
              <a:rPr lang="en-US" dirty="0"/>
              <a:t>Personalization</a:t>
            </a:r>
          </a:p>
          <a:p>
            <a:pPr marL="285750" indent="-285750"/>
            <a:r>
              <a:rPr lang="en-US" dirty="0"/>
              <a:t>Image Colorization</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4" y="307800"/>
            <a:ext cx="857985" cy="771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Introduction</a:t>
            </a:r>
          </a:p>
        </p:txBody>
      </p:sp>
      <p:sp>
        <p:nvSpPr>
          <p:cNvPr id="71" name="Google Shape;71;p15"/>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US" dirty="0"/>
              <a:t>Image style transfer is to transfer the main style of the style image to the original content image while retaining the semantic content of the original content image as much as possible, and then obtain a new transfer result image. This technology is very popular and has been widely used in the production and life of the public. At present, image style transfer technology has played an important role in application software, artistic creation, and screen works. Looking back at the origin of image transfer techniques, we find that before the advent of neural networks, style transfer methods belonged to the technical field of non photorealistic rendering. </a:t>
            </a:r>
            <a:endParaRPr lang="en-GB" dirty="0"/>
          </a:p>
        </p:txBody>
      </p:sp>
      <p:pic>
        <p:nvPicPr>
          <p:cNvPr id="72" name="Google Shape;72;p15"/>
          <p:cNvPicPr preferRelativeResize="0"/>
          <p:nvPr/>
        </p:nvPicPr>
        <p:blipFill rotWithShape="1">
          <a:blip r:embed="rId3"/>
          <a:srcRect/>
          <a:stretch>
            <a:fillRect/>
          </a:stretch>
        </p:blipFill>
        <p:spPr>
          <a:xfrm>
            <a:off x="311700" y="232090"/>
            <a:ext cx="922525" cy="922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Methodology</a:t>
            </a:r>
          </a:p>
          <a:p>
            <a:pPr marL="0" lvl="0" indent="0" algn="l" rtl="0">
              <a:spcBef>
                <a:spcPts val="0"/>
              </a:spcBef>
              <a:spcAft>
                <a:spcPts val="0"/>
              </a:spcAft>
              <a:buNone/>
            </a:pPr>
            <a:endParaRPr lang="en-GB"/>
          </a:p>
          <a:p>
            <a:pPr marL="0" lvl="0" indent="0" algn="l" rtl="0">
              <a:spcBef>
                <a:spcPts val="0"/>
              </a:spcBef>
              <a:spcAft>
                <a:spcPts val="0"/>
              </a:spcAft>
              <a:buNone/>
            </a:pPr>
            <a:endParaRPr lang="en-GB"/>
          </a:p>
        </p:txBody>
      </p:sp>
      <p:sp>
        <p:nvSpPr>
          <p:cNvPr id="91" name="Google Shape;91;p18"/>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GB" dirty="0"/>
              <a:t>The steps that we are following are :</a:t>
            </a:r>
          </a:p>
          <a:p>
            <a:pPr marL="342900" lvl="0" algn="l" rtl="0">
              <a:spcBef>
                <a:spcPts val="1200"/>
              </a:spcBef>
              <a:spcAft>
                <a:spcPts val="0"/>
              </a:spcAft>
              <a:buAutoNum type="arabicPeriod"/>
            </a:pPr>
            <a:r>
              <a:rPr lang="en-GB" dirty="0"/>
              <a:t>Load the content image and style image and pre-process them.</a:t>
            </a:r>
          </a:p>
          <a:p>
            <a:pPr marL="342900" lvl="0" algn="l" rtl="0">
              <a:spcBef>
                <a:spcPts val="1200"/>
              </a:spcBef>
              <a:spcAft>
                <a:spcPts val="0"/>
              </a:spcAft>
              <a:buAutoNum type="arabicPeriod"/>
            </a:pPr>
            <a:r>
              <a:rPr lang="en-GB" dirty="0"/>
              <a:t>Training the vgg19 model and getting the features.</a:t>
            </a:r>
          </a:p>
          <a:p>
            <a:pPr marL="342900" lvl="0" algn="l" rtl="0">
              <a:spcBef>
                <a:spcPts val="1200"/>
              </a:spcBef>
              <a:spcAft>
                <a:spcPts val="0"/>
              </a:spcAft>
              <a:buAutoNum type="arabicPeriod"/>
            </a:pPr>
            <a:r>
              <a:rPr lang="en-GB" dirty="0"/>
              <a:t>Calculating gram matrix based on the features.</a:t>
            </a:r>
          </a:p>
          <a:p>
            <a:pPr marL="342900" lvl="0" algn="l" rtl="0">
              <a:spcBef>
                <a:spcPts val="1200"/>
              </a:spcBef>
              <a:spcAft>
                <a:spcPts val="0"/>
              </a:spcAft>
              <a:buAutoNum type="arabicPeriod"/>
            </a:pPr>
            <a:r>
              <a:rPr lang="en-GB" dirty="0"/>
              <a:t>Defining the losses and weights.</a:t>
            </a:r>
          </a:p>
          <a:p>
            <a:pPr marL="342900" lvl="0" algn="l" rtl="0">
              <a:spcBef>
                <a:spcPts val="1200"/>
              </a:spcBef>
              <a:spcAft>
                <a:spcPts val="0"/>
              </a:spcAft>
              <a:buAutoNum type="arabicPeriod"/>
            </a:pPr>
            <a:r>
              <a:rPr lang="en-GB" dirty="0"/>
              <a:t>Adam optimizer to reduce loss</a:t>
            </a:r>
          </a:p>
        </p:txBody>
      </p:sp>
      <p:pic>
        <p:nvPicPr>
          <p:cNvPr id="92" name="Google Shape;92;p18"/>
          <p:cNvPicPr preferRelativeResize="0"/>
          <p:nvPr/>
        </p:nvPicPr>
        <p:blipFill>
          <a:blip r:embed="rId3"/>
          <a:stretch>
            <a:fillRect/>
          </a:stretch>
        </p:blipFill>
        <p:spPr>
          <a:xfrm>
            <a:off x="366900" y="305475"/>
            <a:ext cx="775750" cy="775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CAF17-92B2-7AED-A1B7-C5FCCB9A0E9B}"/>
              </a:ext>
            </a:extLst>
          </p:cNvPr>
          <p:cNvSpPr>
            <a:spLocks noGrp="1"/>
          </p:cNvSpPr>
          <p:nvPr>
            <p:ph type="title"/>
          </p:nvPr>
        </p:nvSpPr>
        <p:spPr>
          <a:xfrm>
            <a:off x="311700" y="285707"/>
            <a:ext cx="8520600" cy="801000"/>
          </a:xfrm>
        </p:spPr>
        <p:txBody>
          <a:bodyPr>
            <a:normAutofit fontScale="90000"/>
          </a:bodyPr>
          <a:lstStyle/>
          <a:p>
            <a:r>
              <a:rPr lang="en-IN" dirty="0"/>
              <a:t>            LOADING AND PREPROCESSING</a:t>
            </a:r>
          </a:p>
        </p:txBody>
      </p:sp>
      <p:sp>
        <p:nvSpPr>
          <p:cNvPr id="3" name="Text Placeholder 2">
            <a:extLst>
              <a:ext uri="{FF2B5EF4-FFF2-40B4-BE49-F238E27FC236}">
                <a16:creationId xmlns:a16="http://schemas.microsoft.com/office/drawing/2014/main" id="{3FF2272F-098F-4923-AEE6-83CB7EBFA579}"/>
              </a:ext>
            </a:extLst>
          </p:cNvPr>
          <p:cNvSpPr>
            <a:spLocks noGrp="1"/>
          </p:cNvSpPr>
          <p:nvPr>
            <p:ph type="body" idx="1"/>
          </p:nvPr>
        </p:nvSpPr>
        <p:spPr/>
        <p:txBody>
          <a:bodyPr/>
          <a:lstStyle/>
          <a:p>
            <a:pPr marL="114300" indent="0">
              <a:buNone/>
            </a:pPr>
            <a:r>
              <a:rPr lang="en-IN" b="1" dirty="0"/>
              <a:t>STEPS TO LOAD IMAGE IN NORMAILIZED TENSOR :</a:t>
            </a:r>
            <a:r>
              <a:rPr lang="en-US" dirty="0"/>
              <a:t> </a:t>
            </a:r>
          </a:p>
          <a:p>
            <a:pPr>
              <a:buFont typeface="Wingdings" panose="05000000000000000000" pitchFamily="2" charset="2"/>
              <a:buChar char="q"/>
            </a:pPr>
            <a:r>
              <a:rPr lang="en-US" dirty="0"/>
              <a:t>Covert any image to RGB</a:t>
            </a:r>
          </a:p>
          <a:p>
            <a:pPr>
              <a:buFont typeface="Wingdings" panose="05000000000000000000" pitchFamily="2" charset="2"/>
              <a:buChar char="q"/>
            </a:pPr>
            <a:r>
              <a:rPr lang="en-US" dirty="0"/>
              <a:t> Resize it to 256</a:t>
            </a:r>
          </a:p>
          <a:p>
            <a:pPr>
              <a:buFont typeface="Wingdings" panose="05000000000000000000" pitchFamily="2" charset="2"/>
              <a:buChar char="q"/>
            </a:pPr>
            <a:r>
              <a:rPr lang="en-US" dirty="0"/>
              <a:t> Applying transformations on the image</a:t>
            </a:r>
          </a:p>
          <a:p>
            <a:pPr marL="114300" indent="0">
              <a:buNone/>
            </a:pPr>
            <a:r>
              <a:rPr lang="en-US" dirty="0"/>
              <a:t>	1. Resize</a:t>
            </a:r>
          </a:p>
          <a:p>
            <a:pPr marL="114300" indent="0">
              <a:buNone/>
            </a:pPr>
            <a:r>
              <a:rPr lang="en-US" dirty="0"/>
              <a:t>	2. Convert to tensor</a:t>
            </a:r>
          </a:p>
          <a:p>
            <a:pPr marL="114300" indent="0">
              <a:buNone/>
            </a:pPr>
            <a:r>
              <a:rPr lang="en-US" dirty="0"/>
              <a:t>	3. Normalization</a:t>
            </a:r>
          </a:p>
          <a:p>
            <a:pPr marL="114300" indent="0">
              <a:buNone/>
            </a:pPr>
            <a:r>
              <a:rPr lang="en-US" b="1" dirty="0"/>
              <a:t>Post Processing for Plotting an Image:</a:t>
            </a:r>
          </a:p>
          <a:p>
            <a:pPr>
              <a:buFont typeface="Wingdings" panose="05000000000000000000" pitchFamily="2" charset="2"/>
              <a:buChar char="q"/>
            </a:pPr>
            <a:r>
              <a:rPr lang="en-US" dirty="0"/>
              <a:t>Un-Normalizing the Image tensor.</a:t>
            </a:r>
          </a:p>
          <a:p>
            <a:endParaRPr lang="en-IN" dirty="0"/>
          </a:p>
        </p:txBody>
      </p:sp>
      <p:pic>
        <p:nvPicPr>
          <p:cNvPr id="2050" name="Picture 2">
            <a:extLst>
              <a:ext uri="{FF2B5EF4-FFF2-40B4-BE49-F238E27FC236}">
                <a16:creationId xmlns:a16="http://schemas.microsoft.com/office/drawing/2014/main" id="{4B9C2462-5918-856D-7D19-0129E8771C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4" y="164710"/>
            <a:ext cx="992981" cy="992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767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CAF17-92B2-7AED-A1B7-C5FCCB9A0E9B}"/>
              </a:ext>
            </a:extLst>
          </p:cNvPr>
          <p:cNvSpPr>
            <a:spLocks noGrp="1"/>
          </p:cNvSpPr>
          <p:nvPr>
            <p:ph type="title"/>
          </p:nvPr>
        </p:nvSpPr>
        <p:spPr>
          <a:xfrm>
            <a:off x="311700" y="285707"/>
            <a:ext cx="8520600" cy="801000"/>
          </a:xfrm>
        </p:spPr>
        <p:txBody>
          <a:bodyPr>
            <a:normAutofit fontScale="90000"/>
          </a:bodyPr>
          <a:lstStyle/>
          <a:p>
            <a:r>
              <a:rPr lang="en-IN" dirty="0"/>
              <a:t>           TRAINING VGG AND GET FEATURES</a:t>
            </a:r>
          </a:p>
        </p:txBody>
      </p:sp>
      <p:sp>
        <p:nvSpPr>
          <p:cNvPr id="3" name="Text Placeholder 2">
            <a:extLst>
              <a:ext uri="{FF2B5EF4-FFF2-40B4-BE49-F238E27FC236}">
                <a16:creationId xmlns:a16="http://schemas.microsoft.com/office/drawing/2014/main" id="{3FF2272F-098F-4923-AEE6-83CB7EBFA579}"/>
              </a:ext>
            </a:extLst>
          </p:cNvPr>
          <p:cNvSpPr>
            <a:spLocks noGrp="1"/>
          </p:cNvSpPr>
          <p:nvPr>
            <p:ph type="body" idx="1"/>
          </p:nvPr>
        </p:nvSpPr>
        <p:spPr/>
        <p:txBody>
          <a:bodyPr/>
          <a:lstStyle/>
          <a:p>
            <a:pPr>
              <a:buFont typeface="Wingdings" panose="05000000000000000000" pitchFamily="2" charset="2"/>
              <a:buChar char="q"/>
            </a:pPr>
            <a:r>
              <a:rPr lang="en-US" dirty="0"/>
              <a:t>In our project we use VGG19.</a:t>
            </a:r>
          </a:p>
          <a:p>
            <a:pPr>
              <a:buFont typeface="Wingdings" panose="05000000000000000000" pitchFamily="2" charset="2"/>
              <a:buChar char="q"/>
            </a:pPr>
            <a:r>
              <a:rPr lang="en-US" dirty="0"/>
              <a:t>VGG19 is very good for feature extraction than normal convolution neural networks.</a:t>
            </a:r>
          </a:p>
          <a:p>
            <a:pPr>
              <a:buFont typeface="Wingdings" panose="05000000000000000000" pitchFamily="2" charset="2"/>
              <a:buChar char="q"/>
            </a:pPr>
            <a:r>
              <a:rPr lang="en-US" dirty="0"/>
              <a:t>In each layer of VGG19 we will extract features</a:t>
            </a:r>
          </a:p>
          <a:p>
            <a:pPr>
              <a:buFont typeface="Wingdings" panose="05000000000000000000" pitchFamily="2" charset="2"/>
              <a:buChar char="q"/>
            </a:pPr>
            <a:r>
              <a:rPr lang="en-US" dirty="0"/>
              <a:t>The complexity of the features varies from small edges to identifying the image as we go deep down the model. </a:t>
            </a:r>
          </a:p>
          <a:p>
            <a:pPr>
              <a:buFont typeface="Wingdings" panose="05000000000000000000" pitchFamily="2" charset="2"/>
              <a:buChar char="q"/>
            </a:pPr>
            <a:r>
              <a:rPr lang="en-US" dirty="0"/>
              <a:t>This convolutional neural network(VGG19) helps to obtain textures, In order to obtain textures we need features from the style image. </a:t>
            </a:r>
            <a:endParaRPr lang="en-IN" dirty="0"/>
          </a:p>
        </p:txBody>
      </p:sp>
      <p:pic>
        <p:nvPicPr>
          <p:cNvPr id="1026" name="Picture 2">
            <a:extLst>
              <a:ext uri="{FF2B5EF4-FFF2-40B4-BE49-F238E27FC236}">
                <a16:creationId xmlns:a16="http://schemas.microsoft.com/office/drawing/2014/main" id="{F8B0C051-CF27-6526-D46F-6E54F63E7A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3" y="178997"/>
            <a:ext cx="907710" cy="907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485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          VGG19</a:t>
            </a:r>
          </a:p>
        </p:txBody>
      </p:sp>
      <p:pic>
        <p:nvPicPr>
          <p:cNvPr id="1028" name="Picture 4">
            <a:extLst>
              <a:ext uri="{FF2B5EF4-FFF2-40B4-BE49-F238E27FC236}">
                <a16:creationId xmlns:a16="http://schemas.microsoft.com/office/drawing/2014/main" id="{89C9D6EE-71FF-3B9B-7445-DF76537AD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3031" y="1171577"/>
            <a:ext cx="5715000" cy="3276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E52C8BE-D8AD-91E6-D309-7B1A1B874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00" y="432626"/>
            <a:ext cx="850470" cy="46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850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CAF17-92B2-7AED-A1B7-C5FCCB9A0E9B}"/>
              </a:ext>
            </a:extLst>
          </p:cNvPr>
          <p:cNvSpPr>
            <a:spLocks noGrp="1"/>
          </p:cNvSpPr>
          <p:nvPr>
            <p:ph type="title"/>
          </p:nvPr>
        </p:nvSpPr>
        <p:spPr>
          <a:xfrm>
            <a:off x="311700" y="285707"/>
            <a:ext cx="8520600" cy="801000"/>
          </a:xfrm>
        </p:spPr>
        <p:txBody>
          <a:bodyPr>
            <a:normAutofit fontScale="90000"/>
          </a:bodyPr>
          <a:lstStyle/>
          <a:p>
            <a:r>
              <a:rPr lang="en-IN" dirty="0"/>
              <a:t>            GRAM MATRIX</a:t>
            </a:r>
          </a:p>
        </p:txBody>
      </p:sp>
      <p:sp>
        <p:nvSpPr>
          <p:cNvPr id="3" name="Text Placeholder 2">
            <a:extLst>
              <a:ext uri="{FF2B5EF4-FFF2-40B4-BE49-F238E27FC236}">
                <a16:creationId xmlns:a16="http://schemas.microsoft.com/office/drawing/2014/main" id="{3FF2272F-098F-4923-AEE6-83CB7EBFA579}"/>
              </a:ext>
            </a:extLst>
          </p:cNvPr>
          <p:cNvSpPr>
            <a:spLocks noGrp="1"/>
          </p:cNvSpPr>
          <p:nvPr>
            <p:ph type="body" idx="1"/>
          </p:nvPr>
        </p:nvSpPr>
        <p:spPr/>
        <p:txBody>
          <a:bodyPr>
            <a:normAutofit fontScale="92500" lnSpcReduction="10000"/>
          </a:bodyPr>
          <a:lstStyle/>
          <a:p>
            <a:pPr algn="just">
              <a:buFont typeface="Wingdings" panose="05000000000000000000" pitchFamily="2" charset="2"/>
              <a:buChar char="q"/>
            </a:pPr>
            <a:r>
              <a:rPr lang="en-US" dirty="0"/>
              <a:t>By computing the Gram matrix for the feature maps of the style image and the generated image, the style loss can be calculated as the mean squared error between the Gram matrices.</a:t>
            </a:r>
          </a:p>
          <a:p>
            <a:pPr algn="just">
              <a:buFont typeface="Wingdings" panose="05000000000000000000" pitchFamily="2" charset="2"/>
              <a:buChar char="q"/>
            </a:pPr>
            <a:r>
              <a:rPr lang="en-US" dirty="0"/>
              <a:t>This allows the neural network to learn how to match the style of the style image while preserving the content of the content image.</a:t>
            </a:r>
          </a:p>
          <a:p>
            <a:pPr algn="just">
              <a:buFont typeface="Wingdings" panose="05000000000000000000" pitchFamily="2" charset="2"/>
              <a:buChar char="q"/>
            </a:pPr>
            <a:r>
              <a:rPr lang="en-US" dirty="0"/>
              <a:t>The Gram matrix is used in style transfer because it encodes the correlations between the different filter responses at each location in the feature maps. </a:t>
            </a:r>
          </a:p>
          <a:p>
            <a:pPr marL="114300" indent="0" algn="just">
              <a:buNone/>
            </a:pPr>
            <a:r>
              <a:rPr lang="en-US" dirty="0"/>
              <a:t> </a:t>
            </a:r>
          </a:p>
          <a:p>
            <a:pPr marL="114300" indent="0" algn="just">
              <a:buNone/>
            </a:pPr>
            <a:endParaRPr lang="en-IN" dirty="0"/>
          </a:p>
        </p:txBody>
      </p:sp>
      <p:pic>
        <p:nvPicPr>
          <p:cNvPr id="5128" name="Picture 8">
            <a:extLst>
              <a:ext uri="{FF2B5EF4-FFF2-40B4-BE49-F238E27FC236}">
                <a16:creationId xmlns:a16="http://schemas.microsoft.com/office/drawing/2014/main" id="{CFD66590-5FC9-CAE8-DA9B-F92F3A266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63" t="3889" r="17151" b="13749"/>
          <a:stretch/>
        </p:blipFill>
        <p:spPr bwMode="auto">
          <a:xfrm>
            <a:off x="257174" y="192882"/>
            <a:ext cx="907391" cy="89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272599"/>
      </p:ext>
    </p:extLst>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1607</TotalTime>
  <Words>1144</Words>
  <Application>Microsoft Office PowerPoint</Application>
  <PresentationFormat>On-screen Show (16:9)</PresentationFormat>
  <Paragraphs>100</Paragraphs>
  <Slides>20</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Roboto Slab</vt:lpstr>
      <vt:lpstr>Wingdings</vt:lpstr>
      <vt:lpstr>Amatic SC</vt:lpstr>
      <vt:lpstr>Arial</vt:lpstr>
      <vt:lpstr>Roboto</vt:lpstr>
      <vt:lpstr>Source Code Pro</vt:lpstr>
      <vt:lpstr>Beach Day</vt:lpstr>
      <vt:lpstr>Style  Transformation</vt:lpstr>
      <vt:lpstr>        Problem Statement </vt:lpstr>
      <vt:lpstr>            REAL LIFE APPLICATIONS</vt:lpstr>
      <vt:lpstr>           Introduction</vt:lpstr>
      <vt:lpstr>          Methodology  </vt:lpstr>
      <vt:lpstr>            LOADING AND PREPROCESSING</vt:lpstr>
      <vt:lpstr>           TRAINING VGG AND GET FEATURES</vt:lpstr>
      <vt:lpstr>          VGG19</vt:lpstr>
      <vt:lpstr>            GRAM MATRIX</vt:lpstr>
      <vt:lpstr> 3. GRAM MATRIX</vt:lpstr>
      <vt:lpstr>            DEFINING LOSSES AND WEIGHTS</vt:lpstr>
      <vt:lpstr>              ADAM OPTIMIZER</vt:lpstr>
      <vt:lpstr>           Dataset </vt:lpstr>
      <vt:lpstr>          Novelty </vt:lpstr>
      <vt:lpstr>          FUTURE WORKS</vt:lpstr>
      <vt:lpstr>       Related Works:   </vt:lpstr>
      <vt:lpstr>          RESULTS </vt:lpstr>
      <vt:lpstr>          RESULTS </vt:lpstr>
      <vt:lpstr>          RESULTS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Style  Transformation</dc:title>
  <dc:creator/>
  <cp:lastModifiedBy>v. venkata narendra</cp:lastModifiedBy>
  <cp:revision>28</cp:revision>
  <dcterms:created xsi:type="dcterms:W3CDTF">2023-04-18T05:22:00Z</dcterms:created>
  <dcterms:modified xsi:type="dcterms:W3CDTF">2023-04-30T06:38:32Z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4DCCBE9002E643ACB3DC4F9925C111C1</vt:lpwstr>
  </property>
  <property fmtid="{D5CDD505-2E9C-101B-9397-08002B2CF9AE}" pid="3" name="KSOProductBuildVer">
    <vt:lpwstr>1033-11.2.0.11516</vt:lpwstr>
  </property>
</Properties>
</file>